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22"/>
  </p:notesMasterIdLst>
  <p:sldIdLst>
    <p:sldId id="256" r:id="rId5"/>
    <p:sldId id="273" r:id="rId6"/>
    <p:sldId id="284" r:id="rId7"/>
    <p:sldId id="275" r:id="rId8"/>
    <p:sldId id="279" r:id="rId9"/>
    <p:sldId id="283" r:id="rId10"/>
    <p:sldId id="272" r:id="rId11"/>
    <p:sldId id="280" r:id="rId12"/>
    <p:sldId id="282" r:id="rId13"/>
    <p:sldId id="278" r:id="rId14"/>
    <p:sldId id="277" r:id="rId15"/>
    <p:sldId id="262" r:id="rId16"/>
    <p:sldId id="263" r:id="rId17"/>
    <p:sldId id="274" r:id="rId18"/>
    <p:sldId id="266" r:id="rId19"/>
    <p:sldId id="286" r:id="rId20"/>
    <p:sldId id="269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86C8911-EF58-4CE1-823D-96DD3242C17F}" name="Ana Alvarado" initials="AA" userId="S::aalva46@lsu.edu::7c4b9e52-6baa-4216-a3e9-b22bf5368a7d" providerId="AD"/>
  <p188:author id="{1B723C1A-8E03-6F1F-012C-0D0170BF120B}" name="Amber Ashton" initials="AA" userId="S::aashto4@lsu.edu::b1228609-7c74-4a88-b07e-6f83d063513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2CAAC6-B3A2-486B-967F-D86E81C6E473}" v="82" dt="2023-11-21T21:47:33.536"/>
    <p1510:client id="{BD5F02E6-9858-44BC-8F8F-4356B0F83B92}" v="1170" dt="2023-11-21T21:43:20.3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AFF22-9207-4868-8254-8FC5471B7C2E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32B9D1-E08F-4FCB-AB91-544E5CBA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21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Explain Calculation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32B9D1-E08F-4FCB-AB91-544E5CBA02A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324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1F480A4-7E9D-44BD-B9E8-594E2614C93A}" type="datetime1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33697-A742-47EF-A59F-FEC82340E670}" type="datetime1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4445-BAB0-4DAF-88C7-3BD632C8C314}" type="datetime1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C95D-78FD-4FA7-99F4-7730012CA8EC}" type="datetime1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892622-47CE-493D-8354-80B4D2A7918E}" type="datetime1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1849-7CE4-4630-BDAF-736FBEBB92E5}" type="datetime1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F9BB1-81EB-4E12-8738-18D1BB25CA10}" type="datetime1">
              <a:rPr lang="en-US" smtClean="0"/>
              <a:t>11/22/2023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0C6F2-55B9-4BF6-B37B-09956F3DA156}" type="datetime1">
              <a:rPr lang="en-US" smtClean="0"/>
              <a:t>11/22/2023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5C3BB-50BD-4D82-9FF3-1D082131E365}" type="datetime1">
              <a:rPr lang="en-US" smtClean="0"/>
              <a:t>11/22/2023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070C14-0EFA-45BB-BB5F-ACE57C757AFF}" type="datetime1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5E1D55-68F7-4B3B-AE0C-05FF3A6C6C7C}" type="datetime1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0E4B24E-AFCC-4A5F-938B-92A394CD1135}" type="datetime1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C30DECA-E52C-4D56-96B9-718590A2E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A046A95-1E4D-4EAE-9146-822CF94F0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E94C9933-93E1-43FF-8BC2-8F0B7794D3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B3AA8CBD-7A2E-4084-A09F-484D166581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2669" y="1480930"/>
            <a:ext cx="8447964" cy="3254321"/>
          </a:xfrm>
        </p:spPr>
        <p:txBody>
          <a:bodyPr>
            <a:normAutofit/>
          </a:bodyPr>
          <a:lstStyle/>
          <a:p>
            <a:pPr algn="l"/>
            <a:r>
              <a:rPr lang="en-US" sz="6600" b="1"/>
              <a:t>EFFECT OF MUSIC ON PHYSICAL PERFORMANCE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4857" y="5029259"/>
            <a:ext cx="5957248" cy="1286874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/>
              <a:t>Ana Alvarado</a:t>
            </a:r>
          </a:p>
          <a:p>
            <a:pPr algn="l"/>
            <a:r>
              <a:rPr lang="en-US"/>
              <a:t>Amber Ashton</a:t>
            </a:r>
          </a:p>
          <a:p>
            <a:pPr algn="l"/>
            <a:r>
              <a:rPr lang="en-US" err="1"/>
              <a:t>Keneth</a:t>
            </a:r>
            <a:r>
              <a:rPr lang="en-US"/>
              <a:t> Banegas</a:t>
            </a:r>
          </a:p>
          <a:p>
            <a:pPr algn="l"/>
            <a:r>
              <a:rPr lang="en-US" err="1"/>
              <a:t>Ashtan</a:t>
            </a:r>
            <a:r>
              <a:rPr lang="en-US"/>
              <a:t> Andrus</a:t>
            </a:r>
          </a:p>
          <a:p>
            <a:pPr algn="l"/>
            <a:r>
              <a:rPr lang="en-US"/>
              <a:t>Julia Barkley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30D90EEF-508F-BA5A-8117-2DAAD48CE461}"/>
              </a:ext>
            </a:extLst>
          </p:cNvPr>
          <p:cNvSpPr txBox="1">
            <a:spLocks/>
          </p:cNvSpPr>
          <p:nvPr/>
        </p:nvSpPr>
        <p:spPr>
          <a:xfrm>
            <a:off x="5001823" y="423794"/>
            <a:ext cx="5957248" cy="108623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3200"/>
              <a:t>Group 11</a:t>
            </a:r>
          </a:p>
          <a:p>
            <a:pPr algn="r"/>
            <a:r>
              <a:rPr lang="en-US" sz="3200"/>
              <a:t>IE 4461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7320AB-104D-E5AB-8AE1-1E223B8FE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Graphic 6" descr="Dancing with solid fill">
            <a:extLst>
              <a:ext uri="{FF2B5EF4-FFF2-40B4-BE49-F238E27FC236}">
                <a16:creationId xmlns:a16="http://schemas.microsoft.com/office/drawing/2014/main" id="{9836FEAA-CEA5-082F-6CA5-69C32A71D1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70387" y="3712709"/>
            <a:ext cx="1933433" cy="1933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082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6A6B4-C411-6043-2AE7-E1AE64BEB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cap="all"/>
              <a:t> Exertion Results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C7EF3-32A8-3863-1D86-B623F5E29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6909" y="2235013"/>
            <a:ext cx="3208867" cy="740812"/>
          </a:xfrm>
          <a:ln w="38100">
            <a:solidFill>
              <a:schemeClr val="accent2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400"/>
              <a:t>Borg scale of perceived exertion (6-20)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A0B2D7-A88F-E5B6-525E-B7D2AE8C5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AA88926-38CD-08E4-A432-E2731C0501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468" y="1453626"/>
            <a:ext cx="6945975" cy="4999760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89FCA41-7FFE-9757-7F49-CC120BE0FB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89932"/>
              </p:ext>
            </p:extLst>
          </p:nvPr>
        </p:nvGraphicFramePr>
        <p:xfrm>
          <a:off x="8094191" y="3288122"/>
          <a:ext cx="3894305" cy="1799858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925379">
                  <a:extLst>
                    <a:ext uri="{9D8B030D-6E8A-4147-A177-3AD203B41FA5}">
                      <a16:colId xmlns:a16="http://schemas.microsoft.com/office/drawing/2014/main" val="3745246996"/>
                    </a:ext>
                  </a:extLst>
                </a:gridCol>
                <a:gridCol w="1484463">
                  <a:extLst>
                    <a:ext uri="{9D8B030D-6E8A-4147-A177-3AD203B41FA5}">
                      <a16:colId xmlns:a16="http://schemas.microsoft.com/office/drawing/2014/main" val="121035744"/>
                    </a:ext>
                  </a:extLst>
                </a:gridCol>
                <a:gridCol w="1484463">
                  <a:extLst>
                    <a:ext uri="{9D8B030D-6E8A-4147-A177-3AD203B41FA5}">
                      <a16:colId xmlns:a16="http://schemas.microsoft.com/office/drawing/2014/main" val="2646686214"/>
                    </a:ext>
                  </a:extLst>
                </a:gridCol>
              </a:tblGrid>
              <a:tr h="862702"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Without Music</a:t>
                      </a:r>
                    </a:p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(Lifts/Min)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With music </a:t>
                      </a:r>
                    </a:p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(Lifts/Min)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75494410"/>
                  </a:ext>
                </a:extLst>
              </a:tr>
              <a:tr h="4389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Mean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14.8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60514875"/>
                  </a:ext>
                </a:extLst>
              </a:tr>
              <a:tr h="4389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Std Dev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3.8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4.5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95954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0144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51817-118E-0629-8904-EDCA759B5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LIFTS PER MINUTE RESULTS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322D22-75CF-2E01-6BD6-6928F0104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228882E-00EB-04FB-BB9C-10FD741843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665211"/>
              </p:ext>
            </p:extLst>
          </p:nvPr>
        </p:nvGraphicFramePr>
        <p:xfrm>
          <a:off x="8114302" y="3617272"/>
          <a:ext cx="3819830" cy="2149111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907682">
                  <a:extLst>
                    <a:ext uri="{9D8B030D-6E8A-4147-A177-3AD203B41FA5}">
                      <a16:colId xmlns:a16="http://schemas.microsoft.com/office/drawing/2014/main" val="2007825433"/>
                    </a:ext>
                  </a:extLst>
                </a:gridCol>
                <a:gridCol w="1456074">
                  <a:extLst>
                    <a:ext uri="{9D8B030D-6E8A-4147-A177-3AD203B41FA5}">
                      <a16:colId xmlns:a16="http://schemas.microsoft.com/office/drawing/2014/main" val="3457966864"/>
                    </a:ext>
                  </a:extLst>
                </a:gridCol>
                <a:gridCol w="1456074">
                  <a:extLst>
                    <a:ext uri="{9D8B030D-6E8A-4147-A177-3AD203B41FA5}">
                      <a16:colId xmlns:a16="http://schemas.microsoft.com/office/drawing/2014/main" val="4222609748"/>
                    </a:ext>
                  </a:extLst>
                </a:gridCol>
              </a:tblGrid>
              <a:tr h="1070133"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Without Music</a:t>
                      </a:r>
                    </a:p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(Lifts/Min)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With music</a:t>
                      </a:r>
                    </a:p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(Lifts/Min)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09614420"/>
                  </a:ext>
                </a:extLst>
              </a:tr>
              <a:tr h="3626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Mean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12.57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14.58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02702737"/>
                  </a:ext>
                </a:extLst>
              </a:tr>
              <a:tr h="7163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Std Dev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3.5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4.88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0194405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F19DE1C-9769-0C60-15B2-461B6355F741}"/>
              </a:ext>
            </a:extLst>
          </p:cNvPr>
          <p:cNvSpPr txBox="1"/>
          <p:nvPr/>
        </p:nvSpPr>
        <p:spPr>
          <a:xfrm>
            <a:off x="8920454" y="2147119"/>
            <a:ext cx="2383526" cy="1323439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Lifts per minute generally increases with music versus without.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5E797CF-D6BE-A697-AE96-FCE796A623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020" y="1482114"/>
            <a:ext cx="7015298" cy="4971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411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8C110B4-D26A-44C6-8576-236CA24E9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3BB353-0F58-6DA9-1AC1-425958C13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517" y="4056772"/>
            <a:ext cx="4913384" cy="1762969"/>
          </a:xfrm>
        </p:spPr>
        <p:txBody>
          <a:bodyPr>
            <a:normAutofit/>
          </a:bodyPr>
          <a:lstStyle/>
          <a:p>
            <a:r>
              <a:rPr lang="en-US" b="1"/>
              <a:t>Results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BFD4DBB-3229-4DF6-A68A-CD91F83258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434936" y="3856976"/>
            <a:ext cx="1957171" cy="1103687"/>
          </a:xfrm>
          <a:custGeom>
            <a:avLst/>
            <a:gdLst>
              <a:gd name="connsiteX0" fmla="*/ 2017702 w 2017702"/>
              <a:gd name="connsiteY0" fmla="*/ 1137821 h 1137821"/>
              <a:gd name="connsiteX1" fmla="*/ 404 w 2017702"/>
              <a:gd name="connsiteY1" fmla="*/ 1137821 h 1137821"/>
              <a:gd name="connsiteX2" fmla="*/ 0 w 2017702"/>
              <a:gd name="connsiteY2" fmla="*/ 900216 h 1137821"/>
              <a:gd name="connsiteX3" fmla="*/ 1767759 w 2017702"/>
              <a:gd name="connsiteY3" fmla="*/ 901031 h 1137821"/>
              <a:gd name="connsiteX4" fmla="*/ 1767759 w 2017702"/>
              <a:gd name="connsiteY4" fmla="*/ 0 h 1137821"/>
              <a:gd name="connsiteX5" fmla="*/ 2017702 w 2017702"/>
              <a:gd name="connsiteY5" fmla="*/ 0 h 1137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7702" h="1137821">
                <a:moveTo>
                  <a:pt x="2017702" y="1137821"/>
                </a:moveTo>
                <a:lnTo>
                  <a:pt x="404" y="1137821"/>
                </a:lnTo>
                <a:cubicBezTo>
                  <a:pt x="-404" y="1055814"/>
                  <a:pt x="807" y="982224"/>
                  <a:pt x="0" y="900216"/>
                </a:cubicBezTo>
                <a:lnTo>
                  <a:pt x="1767759" y="901031"/>
                </a:lnTo>
                <a:lnTo>
                  <a:pt x="1767759" y="0"/>
                </a:lnTo>
                <a:lnTo>
                  <a:pt x="2017702" y="0"/>
                </a:lnTo>
                <a:close/>
              </a:path>
            </a:pathLst>
          </a:custGeom>
          <a:solidFill>
            <a:schemeClr val="tx2">
              <a:alpha val="8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92979E5-1F93-4CE3-975E-3CAEC618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796837" y="5311230"/>
            <a:ext cx="2042265" cy="1213486"/>
          </a:xfrm>
          <a:custGeom>
            <a:avLst/>
            <a:gdLst>
              <a:gd name="connsiteX0" fmla="*/ 1844618 w 2105428"/>
              <a:gd name="connsiteY0" fmla="*/ 0 h 1251016"/>
              <a:gd name="connsiteX1" fmla="*/ 2105428 w 2105428"/>
              <a:gd name="connsiteY1" fmla="*/ 0 h 1251016"/>
              <a:gd name="connsiteX2" fmla="*/ 2105428 w 2105428"/>
              <a:gd name="connsiteY2" fmla="*/ 1251016 h 1251016"/>
              <a:gd name="connsiteX3" fmla="*/ 421 w 2105428"/>
              <a:gd name="connsiteY3" fmla="*/ 1251016 h 1251016"/>
              <a:gd name="connsiteX4" fmla="*/ 0 w 2105428"/>
              <a:gd name="connsiteY4" fmla="*/ 1003081 h 1251016"/>
              <a:gd name="connsiteX5" fmla="*/ 1844618 w 2105428"/>
              <a:gd name="connsiteY5" fmla="*/ 1003931 h 1251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05428" h="1251016">
                <a:moveTo>
                  <a:pt x="1844618" y="0"/>
                </a:moveTo>
                <a:lnTo>
                  <a:pt x="2105428" y="0"/>
                </a:lnTo>
                <a:lnTo>
                  <a:pt x="2105428" y="1251016"/>
                </a:lnTo>
                <a:lnTo>
                  <a:pt x="421" y="1251016"/>
                </a:lnTo>
                <a:cubicBezTo>
                  <a:pt x="-421" y="1165443"/>
                  <a:pt x="842" y="1088654"/>
                  <a:pt x="0" y="1003081"/>
                </a:cubicBezTo>
                <a:lnTo>
                  <a:pt x="1844618" y="1003931"/>
                </a:lnTo>
                <a:close/>
              </a:path>
            </a:pathLst>
          </a:custGeom>
          <a:solidFill>
            <a:schemeClr val="tx2">
              <a:alpha val="8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50A11A-AFFA-E5D6-ADE0-0BE6240C3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9E57DC2-970A-4B3E-BB1C-7A09969E49DF}" type="slidenum">
              <a:rPr lang="en-US" smtClean="0"/>
              <a:pPr>
                <a:spcAft>
                  <a:spcPts val="600"/>
                </a:spcAft>
              </a:pPr>
              <a:t>12</a:t>
            </a:fld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3557B250-5FB4-2622-8D89-0ABD7CA466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88" y="148498"/>
            <a:ext cx="5989700" cy="355998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3962E32-AFBE-2312-96A1-C6E9007509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4476" y="219670"/>
            <a:ext cx="5761254" cy="3755956"/>
          </a:xfrm>
          <a:prstGeom prst="rect">
            <a:avLst/>
          </a:prstGeom>
        </p:spPr>
      </p:pic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560C2459-B2A3-8D98-3DE6-1113EC2B82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1482999"/>
              </p:ext>
            </p:extLst>
          </p:nvPr>
        </p:nvGraphicFramePr>
        <p:xfrm>
          <a:off x="956517" y="4700337"/>
          <a:ext cx="10545670" cy="1496662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109134">
                  <a:extLst>
                    <a:ext uri="{9D8B030D-6E8A-4147-A177-3AD203B41FA5}">
                      <a16:colId xmlns:a16="http://schemas.microsoft.com/office/drawing/2014/main" val="2628892213"/>
                    </a:ext>
                  </a:extLst>
                </a:gridCol>
                <a:gridCol w="2109134">
                  <a:extLst>
                    <a:ext uri="{9D8B030D-6E8A-4147-A177-3AD203B41FA5}">
                      <a16:colId xmlns:a16="http://schemas.microsoft.com/office/drawing/2014/main" val="961971994"/>
                    </a:ext>
                  </a:extLst>
                </a:gridCol>
                <a:gridCol w="2109134">
                  <a:extLst>
                    <a:ext uri="{9D8B030D-6E8A-4147-A177-3AD203B41FA5}">
                      <a16:colId xmlns:a16="http://schemas.microsoft.com/office/drawing/2014/main" val="3408453043"/>
                    </a:ext>
                  </a:extLst>
                </a:gridCol>
                <a:gridCol w="2109134">
                  <a:extLst>
                    <a:ext uri="{9D8B030D-6E8A-4147-A177-3AD203B41FA5}">
                      <a16:colId xmlns:a16="http://schemas.microsoft.com/office/drawing/2014/main" val="3954702562"/>
                    </a:ext>
                  </a:extLst>
                </a:gridCol>
                <a:gridCol w="2109134">
                  <a:extLst>
                    <a:ext uri="{9D8B030D-6E8A-4147-A177-3AD203B41FA5}">
                      <a16:colId xmlns:a16="http://schemas.microsoft.com/office/drawing/2014/main" val="1808116905"/>
                    </a:ext>
                  </a:extLst>
                </a:gridCol>
              </a:tblGrid>
              <a:tr h="710176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Means with Music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Means Without Music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Difference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Percent Difference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66446819"/>
                  </a:ext>
                </a:extLst>
              </a:tr>
              <a:tr h="3787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Lifts Per Minute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14.58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12.57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0.22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16.0%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59436355"/>
                  </a:ext>
                </a:extLst>
              </a:tr>
              <a:tr h="3787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Exertion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13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14.8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0.43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13.8%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96925374"/>
                  </a:ext>
                </a:extLst>
              </a:tr>
            </a:tbl>
          </a:graphicData>
        </a:graphic>
      </p:graphicFrame>
      <p:sp>
        <p:nvSpPr>
          <p:cNvPr id="3" name="Arrow: Down 2">
            <a:extLst>
              <a:ext uri="{FF2B5EF4-FFF2-40B4-BE49-F238E27FC236}">
                <a16:creationId xmlns:a16="http://schemas.microsoft.com/office/drawing/2014/main" id="{22532C9C-69DE-F18E-0D55-5D9821A0DB20}"/>
              </a:ext>
            </a:extLst>
          </p:cNvPr>
          <p:cNvSpPr/>
          <p:nvPr/>
        </p:nvSpPr>
        <p:spPr>
          <a:xfrm>
            <a:off x="11014364" y="5860473"/>
            <a:ext cx="277090" cy="27709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8FCC4070-C1C7-B4C1-C4E0-6D63D15ED8F0}"/>
              </a:ext>
            </a:extLst>
          </p:cNvPr>
          <p:cNvSpPr/>
          <p:nvPr/>
        </p:nvSpPr>
        <p:spPr>
          <a:xfrm rot="10800000">
            <a:off x="11180618" y="5472545"/>
            <a:ext cx="277090" cy="27709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194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F8FAE-CF28-0E80-A74D-0B7D459DE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4B6F4D-19DA-C05D-02DB-710FA8976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40933"/>
            <a:ext cx="10058401" cy="4631267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383540" indent="-383540"/>
            <a:r>
              <a:rPr lang="en-US" sz="2400"/>
              <a:t>Based on a study from the National Academy of Science from 2013, the inclusion of music is likely to result in an increased number of tasks successfully completed within a certain time limit, which is confirmed by our statistical analysis.</a:t>
            </a:r>
          </a:p>
          <a:p>
            <a:pPr marL="383540" indent="-383540"/>
            <a:r>
              <a:rPr lang="en-US" sz="2400"/>
              <a:t>Inverse relationship between perceived exertion and lifts per minute</a:t>
            </a:r>
          </a:p>
          <a:p>
            <a:pPr marL="383540" indent="-383540"/>
            <a:r>
              <a:rPr lang="en-US" sz="2400"/>
              <a:t>Improvements </a:t>
            </a:r>
          </a:p>
          <a:p>
            <a:pPr marL="913765" lvl="1" indent="-383540"/>
            <a:r>
              <a:rPr lang="en-US" sz="2400"/>
              <a:t>Standardize process</a:t>
            </a:r>
          </a:p>
          <a:p>
            <a:pPr marL="913765" lvl="1" indent="-383540"/>
            <a:r>
              <a:rPr lang="en-US" sz="2400"/>
              <a:t>Increase the number of participants </a:t>
            </a:r>
          </a:p>
          <a:p>
            <a:pPr marL="913892" lvl="1" indent="-383540"/>
            <a:r>
              <a:rPr lang="en-US" sz="2400"/>
              <a:t>Reduce lift time</a:t>
            </a:r>
          </a:p>
          <a:p>
            <a:pPr marL="383540" indent="-383540"/>
            <a:r>
              <a:rPr lang="en-US" sz="2400"/>
              <a:t>Limitations</a:t>
            </a:r>
          </a:p>
          <a:p>
            <a:pPr marL="913765" lvl="1" indent="-383540"/>
            <a:r>
              <a:rPr lang="en-US" sz="2400"/>
              <a:t>Heights of participants</a:t>
            </a:r>
          </a:p>
          <a:p>
            <a:pPr marL="913765" lvl="1" indent="-383540"/>
            <a:r>
              <a:rPr lang="en-US" sz="2400"/>
              <a:t>Setting (warehouse vs. classroom)</a:t>
            </a:r>
          </a:p>
          <a:p>
            <a:pPr marL="913765" lvl="1" indent="-383540"/>
            <a:r>
              <a:rPr lang="en-US" sz="2400"/>
              <a:t>Controlled area; little to no sound effects</a:t>
            </a:r>
          </a:p>
          <a:p>
            <a:pPr marL="913765" lvl="1" indent="-383540"/>
            <a:r>
              <a:rPr lang="en-US" sz="2400"/>
              <a:t>Safety: Audio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E3FF8-0925-89C3-55FC-8B3773AE3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499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6732B-6F30-396F-E249-9D5972C0C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33400"/>
            <a:ext cx="9601200" cy="1485900"/>
          </a:xfrm>
        </p:spPr>
        <p:txBody>
          <a:bodyPr>
            <a:normAutofit/>
          </a:bodyPr>
          <a:lstStyle/>
          <a:p>
            <a:r>
              <a:rPr lang="en-US" sz="5400" b="1"/>
              <a:t>References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46D90C4-85D3-143C-F3C5-4DC02474FC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2758" y="1780674"/>
            <a:ext cx="7324733" cy="4543926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F79721-4BF6-9372-4DED-241001CBE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389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8C89EA62-F38E-4285-A105-C5E1BD3600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2CF6E46A-CCCD-4728-B011-E147B23629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2E2C684B-30C9-4689-A529-EBF1B8ADB2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CC30DECA-E52C-4D56-96B9-718590A2E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A046A95-1E4D-4EAE-9146-822CF94F0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E94C9933-93E1-43FF-8BC2-8F0B7794D3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B3AA8CBD-7A2E-4084-A09F-484D166581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F82A0CD-BCAB-217E-AEC3-7C76347A4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669" y="1480930"/>
            <a:ext cx="8447964" cy="325432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9600" b="1" cap="all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13A6D2-91BF-B099-8942-8D9419291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9E57DC2-970A-4B3E-BB1C-7A09969E49DF}" type="slidenum">
              <a:rPr lang="en-US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15</a:t>
            </a:fld>
            <a:endParaRPr lang="en-US" kern="1200" baseline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3" name="Graphic 2" descr="Dancing with solid fill">
            <a:extLst>
              <a:ext uri="{FF2B5EF4-FFF2-40B4-BE49-F238E27FC236}">
                <a16:creationId xmlns:a16="http://schemas.microsoft.com/office/drawing/2014/main" id="{6C541A4B-5A21-4F61-F71A-B7E26187A8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70387" y="3712709"/>
            <a:ext cx="1933433" cy="1933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9443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31DE5-E26C-013F-9FB5-368DF0D54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PERCENT DIFFERENCE CALCULATIONS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15C93111-3678-C728-3B17-51F8682193F7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5120561" y="1922858"/>
                <a:ext cx="5852239" cy="1982631"/>
              </a:xfrm>
              <a:solidFill>
                <a:schemeClr val="accent2">
                  <a:lumMod val="40000"/>
                  <a:lumOff val="60000"/>
                </a:schemeClr>
              </a:solidFill>
              <a:ln w="57150">
                <a:solidFill>
                  <a:schemeClr val="accent2">
                    <a:lumMod val="75000"/>
                  </a:schemeClr>
                </a:solidFill>
              </a:ln>
            </p:spPr>
            <p:txBody>
              <a:bodyPr>
                <a:normAutofit/>
              </a:bodyPr>
              <a:lstStyle/>
              <a:p>
                <a:pPr marL="73152" marR="0" indent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1800" i="1">
                  <a:effectLst/>
                  <a:latin typeface="Cambria Math" panose="02040503050406030204" pitchFamily="18" charset="0"/>
                  <a:ea typeface="Times New Roman" panose="02020603050405020304" pitchFamily="18" charset="0"/>
                </a:endParaRPr>
              </a:p>
              <a:p>
                <a:pPr marL="73152" marR="0" indent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𝑃𝑒𝑟𝑐𝑒𝑛𝑡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𝐷𝑖𝑓𝑓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𝐿𝑃𝑀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𝐴𝑣𝑔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𝑊</m:t>
                                  </m:r>
                                </m:sub>
                              </m:s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𝐴𝑣𝑔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𝑊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/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𝑂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𝐴𝑣𝑔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𝑊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/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𝑂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∗100</m:t>
                      </m:r>
                    </m:oMath>
                  </m:oMathPara>
                </a14:m>
                <a:endParaRPr lang="en-US" sz="1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73152" marR="0" indent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1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73152" marR="0" indent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𝑃𝑒𝑟𝑐𝑒𝑛𝑡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𝐷𝑖𝑓𝑓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𝐿𝑃𝑀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14.6−12.6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12.6</m:t>
                              </m:r>
                            </m:den>
                          </m:f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∗100= 16.0%</m:t>
                      </m:r>
                    </m:oMath>
                  </m:oMathPara>
                </a14:m>
                <a:endParaRPr lang="en-US" sz="1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endParaRPr lang="en-US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15C93111-3678-C728-3B17-51F8682193F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120561" y="1922858"/>
                <a:ext cx="5852239" cy="1982631"/>
              </a:xfrm>
              <a:blipFill>
                <a:blip r:embed="rId2"/>
                <a:stretch>
                  <a:fillRect/>
                </a:stretch>
              </a:blipFill>
              <a:ln w="57150">
                <a:solidFill>
                  <a:schemeClr val="accent2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086566C5-BEB1-E45C-084C-013ADA941692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5120561" y="4121308"/>
                <a:ext cx="5852239" cy="1982631"/>
              </a:xfrm>
              <a:solidFill>
                <a:schemeClr val="accent2">
                  <a:lumMod val="40000"/>
                  <a:lumOff val="60000"/>
                </a:schemeClr>
              </a:solidFill>
              <a:ln w="57150">
                <a:solidFill>
                  <a:schemeClr val="accent2">
                    <a:lumMod val="75000"/>
                  </a:schemeClr>
                </a:solidFill>
              </a:ln>
            </p:spPr>
            <p:txBody>
              <a:bodyPr>
                <a:normAutofit/>
              </a:bodyPr>
              <a:lstStyle/>
              <a:p>
                <a:pPr marL="0" marR="0" indent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1800" i="1">
                  <a:effectLst/>
                  <a:latin typeface="Cambria Math" panose="02040503050406030204" pitchFamily="18" charset="0"/>
                  <a:ea typeface="Times New Roman" panose="02020603050405020304" pitchFamily="18" charset="0"/>
                </a:endParaRPr>
              </a:p>
              <a:p>
                <a:pPr marL="0" marR="0" indent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𝑃𝑒𝑟𝑐𝑒𝑛𝑡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𝐷𝑖𝑓𝑓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𝐸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𝑅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𝐴𝑣𝑔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𝑊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/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𝑂</m:t>
                                  </m:r>
                                </m:sub>
                              </m:s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𝐴𝑣𝑔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𝑊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𝐴𝑣𝑔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𝑊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∗100</m:t>
                      </m:r>
                    </m:oMath>
                  </m:oMathPara>
                </a14:m>
                <a:endParaRPr lang="en-US" sz="1800" i="1">
                  <a:effectLst/>
                  <a:latin typeface="Cambria Math" panose="02040503050406030204" pitchFamily="18" charset="0"/>
                  <a:ea typeface="Times New Roman" panose="02020603050405020304" pitchFamily="18" charset="0"/>
                </a:endParaRPr>
              </a:p>
              <a:p>
                <a:pPr marL="0" marR="0" indent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1800" i="1">
                  <a:effectLst/>
                  <a:latin typeface="Cambria Math" panose="02040503050406030204" pitchFamily="18" charset="0"/>
                  <a:ea typeface="Times New Roman" panose="02020603050405020304" pitchFamily="18" charset="0"/>
                </a:endParaRPr>
              </a:p>
              <a:p>
                <a:pPr marL="0" marR="0" indent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𝑃𝑒𝑟𝑐𝑒𝑛𝑡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𝐷𝑖𝑓𝑓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𝐸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𝑅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14.8−13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13</m:t>
                              </m:r>
                            </m:den>
                          </m:f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∗100=13.7%</m:t>
                      </m:r>
                    </m:oMath>
                  </m:oMathPara>
                </a14:m>
                <a:endParaRPr lang="en-US" sz="1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/>
                <a:endParaRPr lang="en-US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086566C5-BEB1-E45C-084C-013ADA9416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5120561" y="4121308"/>
                <a:ext cx="5852239" cy="1982631"/>
              </a:xfrm>
              <a:blipFill>
                <a:blip r:embed="rId3"/>
                <a:stretch>
                  <a:fillRect/>
                </a:stretch>
              </a:blipFill>
              <a:ln w="57150">
                <a:solidFill>
                  <a:schemeClr val="accent2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7BF542-629D-B129-2630-54575F038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16</a:t>
            </a:fld>
            <a:endParaRPr lang="en-US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F8216E7C-09D7-1E18-29B6-9A1FB47C71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2502217"/>
            <a:ext cx="3467406" cy="823912"/>
          </a:xfrm>
        </p:spPr>
        <p:txBody>
          <a:bodyPr/>
          <a:lstStyle/>
          <a:p>
            <a:pPr algn="ctr"/>
            <a:r>
              <a:rPr lang="en-US" sz="2400"/>
              <a:t>Calculation for Lifts Per Minute </a:t>
            </a:r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A1F0C19C-19F9-65D6-0E1B-BEF5B5F045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149241" y="4592757"/>
            <a:ext cx="3607324" cy="1039731"/>
          </a:xfrm>
        </p:spPr>
        <p:txBody>
          <a:bodyPr/>
          <a:lstStyle/>
          <a:p>
            <a:pPr algn="ctr"/>
            <a:r>
              <a:rPr lang="en-US" sz="2400"/>
              <a:t>Calculations for Exertion Rate </a:t>
            </a:r>
          </a:p>
        </p:txBody>
      </p:sp>
    </p:spTree>
    <p:extLst>
      <p:ext uri="{BB962C8B-B14F-4D97-AF65-F5344CB8AC3E}">
        <p14:creationId xmlns:p14="http://schemas.microsoft.com/office/powerpoint/2010/main" val="377600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449BC34D-9C23-4D6D-8213-1F471AF85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FA0F5D6C-5025-4D7E-82DD-C2C6FDA1E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E2AF2C17-4AB4-4402-B84B-129EF95D1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F9A0C1C-8ABC-401B-8FE9-AC9327C4C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FB8463-AA6F-B6F9-7A92-305459A99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8446" y="-474794"/>
            <a:ext cx="3355942" cy="268121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cap="all"/>
              <a:t>NIOSH</a:t>
            </a:r>
          </a:p>
        </p:txBody>
      </p:sp>
      <p:sp>
        <p:nvSpPr>
          <p:cNvPr id="19" name="Freeform 6">
            <a:extLst>
              <a:ext uri="{FF2B5EF4-FFF2-40B4-BE49-F238E27FC236}">
                <a16:creationId xmlns:a16="http://schemas.microsoft.com/office/drawing/2014/main" id="{BA5783C3-2F96-40A7-A24F-30CB07AA3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49163" y="634028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id="{A9D08DBA-0326-4C4E-ACFB-576F3ABDD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94670" y="2016617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911D8-6369-8D58-DA21-21924A0A5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69E57DC2-970A-4B3E-BB1C-7A09969E49DF}" type="slidenum">
              <a:rPr lang="en-US" dirty="0"/>
              <a:pPr defTabSz="914400">
                <a:spcAft>
                  <a:spcPts val="600"/>
                </a:spcAft>
              </a:pPr>
              <a:t>17</a:t>
            </a:fld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BDB4E6B-4D83-534A-E224-602539BFEB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5375709"/>
              </p:ext>
            </p:extLst>
          </p:nvPr>
        </p:nvGraphicFramePr>
        <p:xfrm>
          <a:off x="1672049" y="1182093"/>
          <a:ext cx="4829118" cy="452475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307940">
                  <a:extLst>
                    <a:ext uri="{9D8B030D-6E8A-4147-A177-3AD203B41FA5}">
                      <a16:colId xmlns:a16="http://schemas.microsoft.com/office/drawing/2014/main" val="627206735"/>
                    </a:ext>
                  </a:extLst>
                </a:gridCol>
                <a:gridCol w="1310130">
                  <a:extLst>
                    <a:ext uri="{9D8B030D-6E8A-4147-A177-3AD203B41FA5}">
                      <a16:colId xmlns:a16="http://schemas.microsoft.com/office/drawing/2014/main" val="159648871"/>
                    </a:ext>
                  </a:extLst>
                </a:gridCol>
                <a:gridCol w="1211048">
                  <a:extLst>
                    <a:ext uri="{9D8B030D-6E8A-4147-A177-3AD203B41FA5}">
                      <a16:colId xmlns:a16="http://schemas.microsoft.com/office/drawing/2014/main" val="4088323231"/>
                    </a:ext>
                  </a:extLst>
                </a:gridCol>
              </a:tblGrid>
              <a:tr h="581437">
                <a:tc>
                  <a:txBody>
                    <a:bodyPr/>
                    <a:lstStyle/>
                    <a:p>
                      <a:pPr algn="ctr" fontAlgn="t"/>
                      <a:endParaRPr lang="en-US" sz="1400" cap="none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400" cap="none" spc="0">
                          <a:solidFill>
                            <a:srgbClr val="000000"/>
                          </a:solidFill>
                          <a:effectLst/>
                        </a:rPr>
                        <a:t>Task Variables </a:t>
                      </a:r>
                    </a:p>
                  </a:txBody>
                  <a:tcPr marL="40191" marR="40191" marT="40191" marB="80383" anchor="ctr">
                    <a:lnL w="57150">
                      <a:solidFill>
                        <a:schemeClr val="accent2">
                          <a:lumMod val="75000"/>
                        </a:schemeClr>
                      </a:solidFill>
                    </a:lnL>
                    <a:lnT w="57150">
                      <a:solidFill>
                        <a:schemeClr val="accent2">
                          <a:lumMod val="75000"/>
                        </a:schemeClr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cap="none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400" cap="none" spc="0">
                          <a:solidFill>
                            <a:srgbClr val="000000"/>
                          </a:solidFill>
                          <a:effectLst/>
                        </a:rPr>
                        <a:t>Representation </a:t>
                      </a:r>
                    </a:p>
                  </a:txBody>
                  <a:tcPr marL="40191" marR="40191" marT="40191" marB="80383" anchor="ctr">
                    <a:lnT w="57150">
                      <a:solidFill>
                        <a:schemeClr val="accent2">
                          <a:lumMod val="75000"/>
                        </a:schemeClr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cap="none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400" cap="none" spc="0">
                          <a:solidFill>
                            <a:srgbClr val="000000"/>
                          </a:solidFill>
                          <a:effectLst/>
                        </a:rPr>
                        <a:t>Measurement </a:t>
                      </a:r>
                    </a:p>
                  </a:txBody>
                  <a:tcPr marL="40191" marR="40191" marT="40191" marB="80383" anchor="ctr">
                    <a:lnR w="57150">
                      <a:solidFill>
                        <a:schemeClr val="accent2">
                          <a:lumMod val="75000"/>
                        </a:schemeClr>
                      </a:solidFill>
                    </a:lnR>
                    <a:lnT w="57150">
                      <a:solidFill>
                        <a:schemeClr val="accent2">
                          <a:lumMod val="75000"/>
                        </a:schemeClr>
                      </a:solidFill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69468306"/>
                  </a:ext>
                </a:extLst>
              </a:tr>
              <a:tr h="474260">
                <a:tc>
                  <a:txBody>
                    <a:bodyPr/>
                    <a:lstStyle/>
                    <a:p>
                      <a:pPr algn="ctr" fontAlgn="t"/>
                      <a:endParaRPr lang="en-US" sz="1100" cap="none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100" cap="none" spc="0">
                          <a:solidFill>
                            <a:srgbClr val="000000"/>
                          </a:solidFill>
                          <a:effectLst/>
                        </a:rPr>
                        <a:t>Weight of the box </a:t>
                      </a:r>
                    </a:p>
                  </a:txBody>
                  <a:tcPr marL="40191" marR="40191" marT="40191" marB="80383" anchor="ctr">
                    <a:lnL w="57150">
                      <a:solidFill>
                        <a:schemeClr val="accent2">
                          <a:lumMod val="75000"/>
                        </a:schemeClr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100" cap="none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100" cap="none" spc="0">
                          <a:solidFill>
                            <a:srgbClr val="000000"/>
                          </a:solidFill>
                          <a:effectLst/>
                        </a:rPr>
                        <a:t>W </a:t>
                      </a:r>
                    </a:p>
                  </a:txBody>
                  <a:tcPr marL="40191" marR="40191" marT="40191" marB="80383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100" cap="none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100" cap="none" spc="0">
                          <a:solidFill>
                            <a:srgbClr val="000000"/>
                          </a:solidFill>
                          <a:effectLst/>
                        </a:rPr>
                        <a:t>8 kg </a:t>
                      </a:r>
                    </a:p>
                  </a:txBody>
                  <a:tcPr marL="40191" marR="40191" marT="40191" marB="80383" anchor="ctr">
                    <a:lnR w="57150">
                      <a:solidFill>
                        <a:schemeClr val="accent2">
                          <a:lumMod val="75000"/>
                        </a:schemeClr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13009927"/>
                  </a:ext>
                </a:extLst>
              </a:tr>
              <a:tr h="474260">
                <a:tc>
                  <a:txBody>
                    <a:bodyPr/>
                    <a:lstStyle/>
                    <a:p>
                      <a:pPr algn="ctr" fontAlgn="t"/>
                      <a:endParaRPr lang="en-US" sz="1100" cap="none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100" cap="none" spc="0">
                          <a:solidFill>
                            <a:srgbClr val="000000"/>
                          </a:solidFill>
                          <a:effectLst/>
                        </a:rPr>
                        <a:t>Load constant </a:t>
                      </a:r>
                    </a:p>
                  </a:txBody>
                  <a:tcPr marL="40191" marR="40191" marT="40191" marB="80383" anchor="ctr">
                    <a:lnL w="57150">
                      <a:solidFill>
                        <a:schemeClr val="accent2">
                          <a:lumMod val="75000"/>
                        </a:schemeClr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100" cap="none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100" cap="none" spc="0">
                          <a:solidFill>
                            <a:srgbClr val="000000"/>
                          </a:solidFill>
                          <a:effectLst/>
                        </a:rPr>
                        <a:t>LC </a:t>
                      </a:r>
                    </a:p>
                  </a:txBody>
                  <a:tcPr marL="40191" marR="40191" marT="40191" marB="80383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100" cap="none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100" cap="none" spc="0">
                          <a:solidFill>
                            <a:srgbClr val="000000"/>
                          </a:solidFill>
                          <a:effectLst/>
                        </a:rPr>
                        <a:t>23 kg </a:t>
                      </a:r>
                    </a:p>
                  </a:txBody>
                  <a:tcPr marL="40191" marR="40191" marT="40191" marB="80383" anchor="ctr">
                    <a:lnR w="57150">
                      <a:solidFill>
                        <a:schemeClr val="accent2">
                          <a:lumMod val="75000"/>
                        </a:schemeClr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83158000"/>
                  </a:ext>
                </a:extLst>
              </a:tr>
              <a:tr h="474260">
                <a:tc>
                  <a:txBody>
                    <a:bodyPr/>
                    <a:lstStyle/>
                    <a:p>
                      <a:pPr algn="ctr" fontAlgn="t"/>
                      <a:endParaRPr lang="en-US" sz="1100" cap="none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100" cap="none" spc="0">
                          <a:solidFill>
                            <a:srgbClr val="000000"/>
                          </a:solidFill>
                          <a:effectLst/>
                        </a:rPr>
                        <a:t>Vertical height from floor to shelf </a:t>
                      </a:r>
                    </a:p>
                  </a:txBody>
                  <a:tcPr marL="40191" marR="40191" marT="40191" marB="80383" anchor="ctr">
                    <a:lnL w="57150">
                      <a:solidFill>
                        <a:schemeClr val="accent2">
                          <a:lumMod val="75000"/>
                        </a:schemeClr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100" cap="none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100" cap="none" spc="0">
                          <a:solidFill>
                            <a:srgbClr val="000000"/>
                          </a:solidFill>
                          <a:effectLst/>
                        </a:rPr>
                        <a:t>V </a:t>
                      </a:r>
                    </a:p>
                  </a:txBody>
                  <a:tcPr marL="40191" marR="40191" marT="40191" marB="80383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100" cap="none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100" cap="none" spc="0">
                          <a:solidFill>
                            <a:srgbClr val="000000"/>
                          </a:solidFill>
                          <a:effectLst/>
                        </a:rPr>
                        <a:t>86.36 cm </a:t>
                      </a:r>
                    </a:p>
                  </a:txBody>
                  <a:tcPr marL="40191" marR="40191" marT="40191" marB="80383" anchor="ctr">
                    <a:lnR w="57150">
                      <a:solidFill>
                        <a:schemeClr val="accent2">
                          <a:lumMod val="75000"/>
                        </a:schemeClr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37985057"/>
                  </a:ext>
                </a:extLst>
              </a:tr>
              <a:tr h="474260">
                <a:tc>
                  <a:txBody>
                    <a:bodyPr/>
                    <a:lstStyle/>
                    <a:p>
                      <a:pPr algn="ctr" fontAlgn="t"/>
                      <a:endParaRPr lang="en-US" sz="1100" cap="none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100" cap="none" spc="0">
                          <a:solidFill>
                            <a:srgbClr val="000000"/>
                          </a:solidFill>
                          <a:effectLst/>
                        </a:rPr>
                        <a:t>Distance object is moved horizontally </a:t>
                      </a:r>
                    </a:p>
                  </a:txBody>
                  <a:tcPr marL="40191" marR="40191" marT="40191" marB="80383" anchor="ctr">
                    <a:lnL w="57150">
                      <a:solidFill>
                        <a:schemeClr val="accent2">
                          <a:lumMod val="75000"/>
                        </a:schemeClr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100" cap="none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100" cap="none" spc="0">
                          <a:solidFill>
                            <a:srgbClr val="000000"/>
                          </a:solidFill>
                          <a:effectLst/>
                        </a:rPr>
                        <a:t>H </a:t>
                      </a:r>
                    </a:p>
                  </a:txBody>
                  <a:tcPr marL="40191" marR="40191" marT="40191" marB="80383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100" cap="none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100" cap="none" spc="0">
                          <a:solidFill>
                            <a:srgbClr val="000000"/>
                          </a:solidFill>
                          <a:effectLst/>
                        </a:rPr>
                        <a:t>50.8 cm </a:t>
                      </a:r>
                    </a:p>
                  </a:txBody>
                  <a:tcPr marL="40191" marR="40191" marT="40191" marB="80383" anchor="ctr">
                    <a:lnR w="57150">
                      <a:solidFill>
                        <a:schemeClr val="accent2">
                          <a:lumMod val="75000"/>
                        </a:schemeClr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34552769"/>
                  </a:ext>
                </a:extLst>
              </a:tr>
              <a:tr h="474260">
                <a:tc>
                  <a:txBody>
                    <a:bodyPr/>
                    <a:lstStyle/>
                    <a:p>
                      <a:pPr algn="ctr" fontAlgn="t"/>
                      <a:endParaRPr lang="en-US" sz="1100" cap="none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100" cap="none" spc="0">
                          <a:solidFill>
                            <a:srgbClr val="000000"/>
                          </a:solidFill>
                          <a:effectLst/>
                        </a:rPr>
                        <a:t>Frequency and duration of activity </a:t>
                      </a:r>
                    </a:p>
                  </a:txBody>
                  <a:tcPr marL="40191" marR="40191" marT="40191" marB="80383" anchor="ctr">
                    <a:lnL w="57150">
                      <a:solidFill>
                        <a:schemeClr val="accent2">
                          <a:lumMod val="75000"/>
                        </a:schemeClr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100" cap="none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100" cap="none" spc="0">
                          <a:solidFill>
                            <a:srgbClr val="000000"/>
                          </a:solidFill>
                          <a:effectLst/>
                        </a:rPr>
                        <a:t>F </a:t>
                      </a:r>
                    </a:p>
                  </a:txBody>
                  <a:tcPr marL="40191" marR="40191" marT="40191" marB="80383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100" cap="none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100" cap="none" spc="0">
                          <a:solidFill>
                            <a:srgbClr val="000000"/>
                          </a:solidFill>
                          <a:effectLst/>
                        </a:rPr>
                        <a:t>10 mins </a:t>
                      </a:r>
                    </a:p>
                  </a:txBody>
                  <a:tcPr marL="40191" marR="40191" marT="40191" marB="80383" anchor="ctr">
                    <a:lnR w="57150">
                      <a:solidFill>
                        <a:schemeClr val="accent2">
                          <a:lumMod val="75000"/>
                        </a:schemeClr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344563889"/>
                  </a:ext>
                </a:extLst>
              </a:tr>
              <a:tr h="474260">
                <a:tc>
                  <a:txBody>
                    <a:bodyPr/>
                    <a:lstStyle/>
                    <a:p>
                      <a:pPr algn="ctr" fontAlgn="t"/>
                      <a:endParaRPr lang="en-US" sz="1100" cap="none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100" cap="none" spc="0">
                          <a:solidFill>
                            <a:srgbClr val="000000"/>
                          </a:solidFill>
                          <a:effectLst/>
                        </a:rPr>
                        <a:t>Distance the object is moved vertically </a:t>
                      </a:r>
                    </a:p>
                  </a:txBody>
                  <a:tcPr marL="40191" marR="40191" marT="40191" marB="80383" anchor="ctr">
                    <a:lnL w="57150">
                      <a:solidFill>
                        <a:schemeClr val="accent2">
                          <a:lumMod val="75000"/>
                        </a:schemeClr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100" cap="none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100" cap="none" spc="0">
                          <a:solidFill>
                            <a:srgbClr val="000000"/>
                          </a:solidFill>
                          <a:effectLst/>
                        </a:rPr>
                        <a:t>D </a:t>
                      </a:r>
                    </a:p>
                  </a:txBody>
                  <a:tcPr marL="40191" marR="40191" marT="40191" marB="80383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100" cap="none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100" cap="none" spc="0">
                          <a:solidFill>
                            <a:srgbClr val="000000"/>
                          </a:solidFill>
                          <a:effectLst/>
                        </a:rPr>
                        <a:t>60.96 cm </a:t>
                      </a:r>
                    </a:p>
                  </a:txBody>
                  <a:tcPr marL="40191" marR="40191" marT="40191" marB="80383" anchor="ctr">
                    <a:lnR w="57150">
                      <a:solidFill>
                        <a:schemeClr val="accent2">
                          <a:lumMod val="75000"/>
                        </a:schemeClr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86811086"/>
                  </a:ext>
                </a:extLst>
              </a:tr>
              <a:tr h="474260">
                <a:tc>
                  <a:txBody>
                    <a:bodyPr/>
                    <a:lstStyle/>
                    <a:p>
                      <a:pPr algn="ctr" fontAlgn="t"/>
                      <a:endParaRPr lang="en-US" sz="1100" cap="none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100" cap="none" spc="0">
                          <a:solidFill>
                            <a:srgbClr val="000000"/>
                          </a:solidFill>
                          <a:effectLst/>
                        </a:rPr>
                        <a:t>Grip quality </a:t>
                      </a:r>
                    </a:p>
                  </a:txBody>
                  <a:tcPr marL="40191" marR="40191" marT="40191" marB="80383" anchor="ctr">
                    <a:lnL w="57150">
                      <a:solidFill>
                        <a:schemeClr val="accent2">
                          <a:lumMod val="75000"/>
                        </a:schemeClr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100" cap="none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100" cap="none" spc="0">
                          <a:solidFill>
                            <a:srgbClr val="000000"/>
                          </a:solidFill>
                          <a:effectLst/>
                        </a:rPr>
                        <a:t>C </a:t>
                      </a:r>
                    </a:p>
                  </a:txBody>
                  <a:tcPr marL="40191" marR="40191" marT="40191" marB="80383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100" cap="none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100" cap="none" spc="0">
                          <a:solidFill>
                            <a:srgbClr val="000000"/>
                          </a:solidFill>
                          <a:effectLst/>
                        </a:rPr>
                        <a:t>Fair </a:t>
                      </a:r>
                    </a:p>
                  </a:txBody>
                  <a:tcPr marL="40191" marR="40191" marT="40191" marB="80383" anchor="ctr">
                    <a:lnR w="57150">
                      <a:solidFill>
                        <a:schemeClr val="accent2">
                          <a:lumMod val="75000"/>
                        </a:schemeClr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758268587"/>
                  </a:ext>
                </a:extLst>
              </a:tr>
              <a:tr h="474260">
                <a:tc>
                  <a:txBody>
                    <a:bodyPr/>
                    <a:lstStyle/>
                    <a:p>
                      <a:pPr algn="ctr" fontAlgn="t"/>
                      <a:endParaRPr lang="en-US" sz="1100" cap="none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100" cap="none" spc="0">
                          <a:solidFill>
                            <a:srgbClr val="000000"/>
                          </a:solidFill>
                          <a:effectLst/>
                        </a:rPr>
                        <a:t>Asymmetry </a:t>
                      </a:r>
                    </a:p>
                  </a:txBody>
                  <a:tcPr marL="40191" marR="40191" marT="40191" marB="80383" anchor="ctr">
                    <a:lnL w="57150">
                      <a:solidFill>
                        <a:schemeClr val="accent2">
                          <a:lumMod val="75000"/>
                        </a:schemeClr>
                      </a:solidFill>
                    </a:lnL>
                    <a:lnB w="57150">
                      <a:solidFill>
                        <a:schemeClr val="accent2">
                          <a:lumMod val="75000"/>
                        </a:schemeClr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100" cap="none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100" cap="none" spc="0">
                          <a:solidFill>
                            <a:srgbClr val="000000"/>
                          </a:solidFill>
                          <a:effectLst/>
                        </a:rPr>
                        <a:t>A </a:t>
                      </a:r>
                    </a:p>
                  </a:txBody>
                  <a:tcPr marL="40191" marR="40191" marT="40191" marB="80383" anchor="ctr">
                    <a:lnB w="57150">
                      <a:solidFill>
                        <a:schemeClr val="accent2">
                          <a:lumMod val="75000"/>
                        </a:schemeClr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100" cap="none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100" cap="none" spc="0">
                          <a:solidFill>
                            <a:srgbClr val="000000"/>
                          </a:solidFill>
                          <a:effectLst/>
                        </a:rPr>
                        <a:t>0 degrees </a:t>
                      </a:r>
                    </a:p>
                  </a:txBody>
                  <a:tcPr marL="40191" marR="40191" marT="40191" marB="80383" anchor="ctr">
                    <a:lnR w="57150">
                      <a:solidFill>
                        <a:schemeClr val="accent2">
                          <a:lumMod val="75000"/>
                        </a:schemeClr>
                      </a:solidFill>
                    </a:lnR>
                    <a:lnB w="57150">
                      <a:solidFill>
                        <a:schemeClr val="accent2">
                          <a:lumMod val="75000"/>
                        </a:schemeClr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4888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C01999C-4A51-6EC4-8BF8-E4EA7F6C2FC9}"/>
              </a:ext>
            </a:extLst>
          </p:cNvPr>
          <p:cNvSpPr txBox="1"/>
          <p:nvPr/>
        </p:nvSpPr>
        <p:spPr>
          <a:xfrm>
            <a:off x="8419501" y="3540815"/>
            <a:ext cx="2929018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/>
              <a:t>RWL = 367.8 kg </a:t>
            </a:r>
          </a:p>
          <a:p>
            <a:r>
              <a:rPr lang="en-US"/>
              <a:t>LI = 0.0217</a:t>
            </a:r>
          </a:p>
          <a:p>
            <a:r>
              <a:rPr lang="en-US"/>
              <a:t>LI ≤ 1 therefore Acceptable</a:t>
            </a:r>
          </a:p>
          <a:p>
            <a:endParaRPr lang="en-US"/>
          </a:p>
          <a:p>
            <a:r>
              <a:rPr lang="en-US" i="1"/>
              <a:t>Note: this value is only a reference since the frequency of lifts varies by individual. </a:t>
            </a:r>
          </a:p>
        </p:txBody>
      </p:sp>
    </p:spTree>
    <p:extLst>
      <p:ext uri="{BB962C8B-B14F-4D97-AF65-F5344CB8AC3E}">
        <p14:creationId xmlns:p14="http://schemas.microsoft.com/office/powerpoint/2010/main" val="3748664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F6D4F-C45E-DDF3-0854-BAA40C1BA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Table of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DD6B0-2072-D898-EF01-00310BDB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64633"/>
            <a:ext cx="9601200" cy="4102768"/>
          </a:xfrm>
        </p:spPr>
        <p:txBody>
          <a:bodyPr>
            <a:normAutofit fontScale="77500" lnSpcReduction="20000"/>
          </a:bodyPr>
          <a:lstStyle/>
          <a:p>
            <a:r>
              <a:rPr lang="en-US" sz="3300"/>
              <a:t>Background</a:t>
            </a:r>
          </a:p>
          <a:p>
            <a:r>
              <a:rPr lang="en-US" sz="3300"/>
              <a:t>Objective</a:t>
            </a:r>
          </a:p>
          <a:p>
            <a:r>
              <a:rPr lang="en-US" sz="3300"/>
              <a:t>Hypothesis</a:t>
            </a:r>
          </a:p>
          <a:p>
            <a:r>
              <a:rPr lang="en-US" sz="3300"/>
              <a:t>Methods &amp; Procedure</a:t>
            </a:r>
          </a:p>
          <a:p>
            <a:r>
              <a:rPr lang="en-US" sz="3300"/>
              <a:t>Results</a:t>
            </a:r>
          </a:p>
          <a:p>
            <a:r>
              <a:rPr lang="en-US" sz="3300"/>
              <a:t>Conclusions</a:t>
            </a:r>
          </a:p>
          <a:p>
            <a:r>
              <a:rPr lang="en-US" sz="3300"/>
              <a:t>Questions</a:t>
            </a:r>
          </a:p>
          <a:p>
            <a:r>
              <a:rPr lang="en-US" sz="3300"/>
              <a:t>References</a:t>
            </a:r>
          </a:p>
          <a:p>
            <a:r>
              <a:rPr lang="en-US" sz="3300"/>
              <a:t>Appendix: NIOSH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5CC4CB-C5DB-B88B-ABF3-3C4C27B7E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003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8490D-5A9E-7ECA-4844-4087DCE36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1FBA4-EB12-791A-C531-22A24FBA9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/>
              <a:t>Music is known to impact psychological and physiological states influencing individuals' capabilities and well-being.</a:t>
            </a:r>
          </a:p>
          <a:p>
            <a:r>
              <a:rPr lang="en-US" sz="2400"/>
              <a:t>A study conducted by the kinesiology faculty at the University of Split in 2020 displays the importance of employee well-being, including how music can be strategically employed to enhance focus, creativity, and overall job performance.</a:t>
            </a:r>
          </a:p>
          <a:p>
            <a:r>
              <a:rPr lang="en-US" sz="2400"/>
              <a:t>Research also explores the relationship between music tempo and perception of effort during physical activity, especially endurance. Music with higher tempo correlated with low Borg scale measures (</a:t>
            </a:r>
            <a:r>
              <a:rPr lang="en-US" sz="2400" err="1"/>
              <a:t>Leisuk</a:t>
            </a:r>
            <a:r>
              <a:rPr lang="en-US" sz="2400"/>
              <a:t>, 2005).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8E8786-72A7-C44E-CF4C-B837C3A2A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102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B37E899-1A26-449D-9A99-B8D7B95645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75E40C-E083-560C-93F1-B6276BFEB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0824" y="685800"/>
            <a:ext cx="6176776" cy="1485900"/>
          </a:xfrm>
        </p:spPr>
        <p:txBody>
          <a:bodyPr>
            <a:normAutofit/>
          </a:bodyPr>
          <a:lstStyle/>
          <a:p>
            <a:r>
              <a:rPr lang="en-US" b="1"/>
              <a:t>            Objective</a:t>
            </a:r>
            <a:br>
              <a:rPr lang="en-US" b="1"/>
            </a:br>
            <a:endParaRPr lang="en-US" b="1"/>
          </a:p>
        </p:txBody>
      </p:sp>
      <p:pic>
        <p:nvPicPr>
          <p:cNvPr id="6" name="Picture 5" descr="Music sheet">
            <a:extLst>
              <a:ext uri="{FF2B5EF4-FFF2-40B4-BE49-F238E27FC236}">
                <a16:creationId xmlns:a16="http://schemas.microsoft.com/office/drawing/2014/main" id="{CB8C0E16-906B-17CC-4BD5-3C5F4BF5795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5206" b="-1"/>
          <a:stretch/>
        </p:blipFill>
        <p:spPr>
          <a:xfrm>
            <a:off x="-1" y="10"/>
            <a:ext cx="4602146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9023BA4-63D6-4B04-BC2C-6D126A230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C639590-DE1C-B27C-99FE-73FE23D71452}"/>
              </a:ext>
            </a:extLst>
          </p:cNvPr>
          <p:cNvSpPr/>
          <p:nvPr/>
        </p:nvSpPr>
        <p:spPr>
          <a:xfrm>
            <a:off x="5303253" y="1746584"/>
            <a:ext cx="6176776" cy="1796716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B31D59-3DB1-7E53-510C-02047C3AF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9E57DC2-970A-4B3E-BB1C-7A09969E49DF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71C1736-6B71-CFC2-7BCB-AD9C6843B074}"/>
              </a:ext>
            </a:extLst>
          </p:cNvPr>
          <p:cNvSpPr/>
          <p:nvPr/>
        </p:nvSpPr>
        <p:spPr>
          <a:xfrm>
            <a:off x="5277853" y="3984458"/>
            <a:ext cx="6176776" cy="1796716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Graphic 10" descr="Music notes with solid fill">
            <a:extLst>
              <a:ext uri="{FF2B5EF4-FFF2-40B4-BE49-F238E27FC236}">
                <a16:creationId xmlns:a16="http://schemas.microsoft.com/office/drawing/2014/main" id="{0647DAD4-145F-5BFD-B52D-C1E9EE124A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73272" y="2292794"/>
            <a:ext cx="914400" cy="914400"/>
          </a:xfrm>
          <a:prstGeom prst="rect">
            <a:avLst/>
          </a:prstGeom>
        </p:spPr>
      </p:pic>
      <p:pic>
        <p:nvPicPr>
          <p:cNvPr id="15" name="Graphic 14" descr="Dumbbell with solid fill">
            <a:extLst>
              <a:ext uri="{FF2B5EF4-FFF2-40B4-BE49-F238E27FC236}">
                <a16:creationId xmlns:a16="http://schemas.microsoft.com/office/drawing/2014/main" id="{ED3D5029-CCB9-B774-E46D-350C4B022E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473272" y="4425616"/>
            <a:ext cx="914400" cy="9144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EC634C2-C7C2-FD80-D210-02F19B87C5DA}"/>
              </a:ext>
            </a:extLst>
          </p:cNvPr>
          <p:cNvSpPr txBox="1"/>
          <p:nvPr/>
        </p:nvSpPr>
        <p:spPr>
          <a:xfrm>
            <a:off x="6467883" y="1795886"/>
            <a:ext cx="4809717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chemeClr val="bg1"/>
                </a:solidFill>
              </a:rPr>
              <a:t>Assess whether listening to music significantly affects the number of lifts per minute to be completed during a 10-minute weightlifting task compared to a condition without music.</a:t>
            </a:r>
          </a:p>
          <a:p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44E4B8-4DD8-FED1-6676-0EB8D10A9872}"/>
              </a:ext>
            </a:extLst>
          </p:cNvPr>
          <p:cNvSpPr txBox="1"/>
          <p:nvPr/>
        </p:nvSpPr>
        <p:spPr>
          <a:xfrm>
            <a:off x="6467883" y="4306356"/>
            <a:ext cx="48097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chemeClr val="bg1"/>
                </a:solidFill>
              </a:rPr>
              <a:t>Explore how music with a fast tempo affects perceived fatigue/exertion during weightlifting tasks.</a:t>
            </a:r>
          </a:p>
        </p:txBody>
      </p:sp>
    </p:spTree>
    <p:extLst>
      <p:ext uri="{BB962C8B-B14F-4D97-AF65-F5344CB8AC3E}">
        <p14:creationId xmlns:p14="http://schemas.microsoft.com/office/powerpoint/2010/main" val="2855480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C0ADC-3972-A055-66E4-0D0D816D2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Hypothesis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1F386-423F-FC06-4AB3-C2DC8D236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en-US" sz="2000" b="1"/>
              <a:t>NULL HYPOTHESIS : </a:t>
            </a:r>
            <a:r>
              <a:rPr lang="en-US"/>
              <a:t>There is </a:t>
            </a:r>
            <a:r>
              <a:rPr lang="en-US" b="1" u="sng"/>
              <a:t>no</a:t>
            </a:r>
            <a:r>
              <a:rPr lang="en-US" b="1"/>
              <a:t> significant difference</a:t>
            </a:r>
            <a:r>
              <a:rPr lang="en-US"/>
              <a:t> in physical performance (lifts/min) between individuals who perform lifting activities accompanied by music and those who perform the activities in silence.</a:t>
            </a:r>
          </a:p>
          <a:p>
            <a:pPr lvl="1" indent="-383540"/>
            <a:r>
              <a:rPr lang="en-US">
                <a:ea typeface="+mn-lt"/>
                <a:cs typeface="+mn-lt"/>
              </a:rPr>
              <a:t>𝜇1 = 𝜇2</a:t>
            </a:r>
            <a:endParaRPr lang="en-US"/>
          </a:p>
          <a:p>
            <a:pPr lvl="1"/>
            <a:endParaRPr lang="en-US"/>
          </a:p>
          <a:p>
            <a:pPr marL="383540" indent="-383540"/>
            <a:r>
              <a:rPr lang="en-US" sz="2000" b="1"/>
              <a:t>ALTERNATE HYPOTHESIS : </a:t>
            </a:r>
            <a:r>
              <a:rPr lang="en-US"/>
              <a:t>There </a:t>
            </a:r>
            <a:r>
              <a:rPr lang="en-US" b="1" u="sng"/>
              <a:t>is</a:t>
            </a:r>
            <a:r>
              <a:rPr lang="en-US" b="1"/>
              <a:t> a significant difference </a:t>
            </a:r>
            <a:r>
              <a:rPr lang="en-US"/>
              <a:t>in physical performance (lifts/min) between individuals who perform lifting activities accompanied by music and those who perform the activities in silence</a:t>
            </a:r>
          </a:p>
          <a:p>
            <a:pPr lvl="1" indent="-383540"/>
            <a:r>
              <a:rPr lang="en-US">
                <a:ea typeface="+mn-lt"/>
                <a:cs typeface="+mn-lt"/>
              </a:rPr>
              <a:t>𝜇1 ≠ 𝜇2</a:t>
            </a:r>
            <a:endParaRPr lang="en-US"/>
          </a:p>
          <a:p>
            <a:endParaRPr lang="en-US"/>
          </a:p>
          <a:p>
            <a:pPr lvl="1" indent="-383540"/>
            <a:endParaRPr lang="en-US"/>
          </a:p>
          <a:p>
            <a:pPr lvl="1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8D4310-B44A-6636-4495-27FF0D6AE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873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3567B-202A-EBE0-5C7A-AB33A77A1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433" y="364958"/>
            <a:ext cx="9601200" cy="1485900"/>
          </a:xfrm>
        </p:spPr>
        <p:txBody>
          <a:bodyPr/>
          <a:lstStyle/>
          <a:p>
            <a:r>
              <a:rPr lang="en-US" b="1"/>
              <a:t>Methods &amp; Procedure 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C0A56-B75D-F259-D709-6331ABC970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4433" y="1323473"/>
            <a:ext cx="6443967" cy="45439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/>
              <a:t>Pre and Post Questionnaire</a:t>
            </a:r>
          </a:p>
          <a:p>
            <a:pPr marL="383540" indent="-383540"/>
            <a:r>
              <a:rPr lang="en-US" sz="2400"/>
              <a:t>Pre and Post – Lift questionaries are conducted to gather information on participant experience and supplement data collection.</a:t>
            </a:r>
          </a:p>
          <a:p>
            <a:pPr marL="913892" lvl="1" indent="-383540"/>
            <a:r>
              <a:rPr lang="en-US" sz="2400"/>
              <a:t>Demographics &amp; Perceived Exertion of Participants</a:t>
            </a:r>
          </a:p>
          <a:p>
            <a:pPr marL="913892" lvl="1" indent="-383540"/>
            <a:r>
              <a:rPr lang="en-US" sz="2400" i="0"/>
              <a:t>No history of musculoskeletal injuries</a:t>
            </a:r>
          </a:p>
          <a:p>
            <a:pPr marL="913892" lvl="1" indent="-383540"/>
            <a:r>
              <a:rPr lang="en-US" sz="2400" i="0"/>
              <a:t>Borg scale of exertion (6-20)</a:t>
            </a:r>
          </a:p>
          <a:p>
            <a:pPr marL="913892" lvl="1" indent="-383540"/>
            <a:r>
              <a:rPr lang="en-US" sz="2400" i="0"/>
              <a:t>Age (19 to 27)</a:t>
            </a:r>
          </a:p>
          <a:p>
            <a:pPr lvl="1" indent="-383540">
              <a:buFont typeface="Courier New,monospace" panose="020B0503020102020204" pitchFamily="34" charset="0"/>
              <a:buChar char="o"/>
            </a:pPr>
            <a:r>
              <a:rPr lang="en-US" sz="2400" i="0"/>
              <a:t>Height (cm): 148.5 to 180 </a:t>
            </a:r>
          </a:p>
          <a:p>
            <a:pPr lvl="1" indent="-383540">
              <a:buFont typeface="Courier New,monospace" panose="020B0503020102020204" pitchFamily="34" charset="0"/>
              <a:buChar char="o"/>
            </a:pPr>
            <a:r>
              <a:rPr lang="en-US" sz="2400" i="0"/>
              <a:t>Activity Level: Moderate to High</a:t>
            </a:r>
          </a:p>
          <a:p>
            <a:endParaRPr lang="en-US" sz="240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5C57FDA-C138-771F-4ACE-41B7AF12F1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03067" y="1323473"/>
            <a:ext cx="3819412" cy="35814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/>
              <a:t>Song Selection</a:t>
            </a:r>
          </a:p>
          <a:p>
            <a:r>
              <a:rPr lang="en-US" sz="2400"/>
              <a:t>“Clarity” by Zedd</a:t>
            </a:r>
          </a:p>
          <a:p>
            <a:pPr lvl="1"/>
            <a:r>
              <a:rPr lang="en-US" sz="2400"/>
              <a:t>With Lyrics </a:t>
            </a:r>
          </a:p>
          <a:p>
            <a:r>
              <a:rPr lang="en-US" sz="2400"/>
              <a:t>Tempo 170 - 190 bmp (High)</a:t>
            </a:r>
          </a:p>
          <a:p>
            <a:r>
              <a:rPr lang="en-US" sz="2400"/>
              <a:t>Emotional Response 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764F77-6671-5214-342B-ABC07B51F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232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041AE8-F961-AF68-C281-C7AB428D3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7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8E7ABE3-6D5C-2456-1E3F-EF952027F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6484" y="1780674"/>
            <a:ext cx="7194884" cy="4086726"/>
          </a:xfrm>
        </p:spPr>
        <p:txBody>
          <a:bodyPr vert="horz" lIns="91440" tIns="45720" rIns="91440" bIns="45720" rtlCol="0">
            <a:normAutofit/>
          </a:bodyPr>
          <a:lstStyle/>
          <a:p>
            <a:pPr marL="383540" indent="-383540"/>
            <a:r>
              <a:rPr lang="en-US" sz="2400"/>
              <a:t>Lift a box with handles set to 45 degrees.</a:t>
            </a:r>
          </a:p>
          <a:p>
            <a:pPr marL="913892" lvl="1" indent="-383540"/>
            <a:r>
              <a:rPr lang="en-US" sz="2400"/>
              <a:t>combined weight of 8kg</a:t>
            </a:r>
          </a:p>
          <a:p>
            <a:pPr marL="383540" indent="-383540"/>
            <a:r>
              <a:rPr lang="en-US" sz="2400"/>
              <a:t>Lift box from middle shelf to the top shelf for duration 10 mins, in silence.</a:t>
            </a:r>
          </a:p>
          <a:p>
            <a:pPr marL="383540" indent="-383540"/>
            <a:r>
              <a:rPr lang="en-US" sz="2400"/>
              <a:t>Wait minimum of 24 hours of rest.</a:t>
            </a:r>
          </a:p>
          <a:p>
            <a:pPr marL="383540" indent="-383540"/>
            <a:r>
              <a:rPr lang="en-US" sz="2400"/>
              <a:t>Participants repeat experiment while listening to “Clarity” by Zedd.</a:t>
            </a:r>
          </a:p>
          <a:p>
            <a:pPr marL="383540" indent="-383540"/>
            <a:r>
              <a:rPr lang="en-US" sz="2400" i="0"/>
              <a:t>Pre and Post – Lift questionaries are conducted before and after lifts.</a:t>
            </a:r>
          </a:p>
          <a:p>
            <a:pPr indent="-383540">
              <a:buFont typeface="Courier New,monospace" panose="020B0503020102020204" pitchFamily="34" charset="0"/>
              <a:buChar char="o"/>
            </a:pPr>
            <a:endParaRPr lang="en-US" sz="240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1F44610-C844-2D5D-1F57-33725855B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484" y="681786"/>
            <a:ext cx="9601200" cy="1485900"/>
          </a:xfrm>
        </p:spPr>
        <p:txBody>
          <a:bodyPr>
            <a:normAutofit/>
          </a:bodyPr>
          <a:lstStyle/>
          <a:p>
            <a:r>
              <a:rPr lang="en-US" b="1"/>
              <a:t>Experiment </a:t>
            </a:r>
          </a:p>
        </p:txBody>
      </p:sp>
      <p:pic>
        <p:nvPicPr>
          <p:cNvPr id="7" name="Picture 6" descr="A person holding a box on a shelf&#10;&#10;Description automatically generated">
            <a:extLst>
              <a:ext uri="{FF2B5EF4-FFF2-40B4-BE49-F238E27FC236}">
                <a16:creationId xmlns:a16="http://schemas.microsoft.com/office/drawing/2014/main" id="{10C764B1-EB74-D66F-3C95-3ACFDD7DEE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2340" y="1228905"/>
            <a:ext cx="3299579" cy="4399438"/>
          </a:xfrm>
          <a:prstGeom prst="rect">
            <a:avLst/>
          </a:prstGeom>
        </p:spPr>
      </p:pic>
      <p:sp>
        <p:nvSpPr>
          <p:cNvPr id="8" name="Smiley Face 7">
            <a:extLst>
              <a:ext uri="{FF2B5EF4-FFF2-40B4-BE49-F238E27FC236}">
                <a16:creationId xmlns:a16="http://schemas.microsoft.com/office/drawing/2014/main" id="{22846E98-FD26-4E78-7E18-7615D4EA7626}"/>
              </a:ext>
            </a:extLst>
          </p:cNvPr>
          <p:cNvSpPr/>
          <p:nvPr/>
        </p:nvSpPr>
        <p:spPr>
          <a:xfrm>
            <a:off x="10445573" y="1874693"/>
            <a:ext cx="618837" cy="594014"/>
          </a:xfrm>
          <a:prstGeom prst="smileyFac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miley Face 8">
            <a:extLst>
              <a:ext uri="{FF2B5EF4-FFF2-40B4-BE49-F238E27FC236}">
                <a16:creationId xmlns:a16="http://schemas.microsoft.com/office/drawing/2014/main" id="{AEA7B03C-FEF1-4B07-9F8A-5035FDD19D56}"/>
              </a:ext>
            </a:extLst>
          </p:cNvPr>
          <p:cNvSpPr/>
          <p:nvPr/>
        </p:nvSpPr>
        <p:spPr>
          <a:xfrm>
            <a:off x="8420701" y="1870679"/>
            <a:ext cx="618837" cy="594014"/>
          </a:xfrm>
          <a:prstGeom prst="smileyFac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47DB681-59A7-DCE9-B227-962CE8D1F3F0}"/>
              </a:ext>
            </a:extLst>
          </p:cNvPr>
          <p:cNvCxnSpPr/>
          <p:nvPr/>
        </p:nvCxnSpPr>
        <p:spPr>
          <a:xfrm>
            <a:off x="10198510" y="2566218"/>
            <a:ext cx="28093" cy="121498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5178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FC586-3775-12BF-2CD2-15F122D1E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1393" y="2280505"/>
            <a:ext cx="5117872" cy="1391541"/>
          </a:xfrm>
        </p:spPr>
        <p:txBody>
          <a:bodyPr>
            <a:normAutofit/>
          </a:bodyPr>
          <a:lstStyle/>
          <a:p>
            <a:r>
              <a:rPr lang="en-US" sz="2800"/>
              <a:t>T-Test Lift Per Minute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EC9E7FA-3295-45ED-8253-D23F9E44E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5BA5A8E-7311-12EF-6AB3-31B4FD8333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0145" y="1330420"/>
            <a:ext cx="5283265" cy="524774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722C1F-1B30-D322-5F3B-D4CF19E28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6754" y="2801178"/>
            <a:ext cx="4847151" cy="3581400"/>
          </a:xfrm>
        </p:spPr>
        <p:txBody>
          <a:bodyPr>
            <a:normAutofit/>
          </a:bodyPr>
          <a:lstStyle/>
          <a:p>
            <a:r>
              <a:rPr lang="en-US" sz="2400"/>
              <a:t>P-Value = 0.3317 &gt; 0.05 = </a:t>
            </a:r>
            <a:r>
              <a:rPr lang="el-GR" sz="2400"/>
              <a:t>α</a:t>
            </a:r>
            <a:endParaRPr lang="en-US" sz="2400"/>
          </a:p>
          <a:p>
            <a:r>
              <a:rPr lang="en-US" sz="2400"/>
              <a:t>Fail to reject the null hypothesis </a:t>
            </a:r>
          </a:p>
          <a:p>
            <a:r>
              <a:rPr lang="en-US" sz="2400"/>
              <a:t>No significant difference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FC2D6F-0DB0-7226-7069-A121971FC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9E57DC2-970A-4B3E-BB1C-7A09969E49DF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4F3396C-6BD8-1993-AB2C-44E57DE85DFC}"/>
              </a:ext>
            </a:extLst>
          </p:cNvPr>
          <p:cNvSpPr/>
          <p:nvPr/>
        </p:nvSpPr>
        <p:spPr>
          <a:xfrm>
            <a:off x="2882348" y="5882485"/>
            <a:ext cx="1282148" cy="19878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0B8FCD8-6EA4-09F1-490D-01B572D3F539}"/>
              </a:ext>
            </a:extLst>
          </p:cNvPr>
          <p:cNvSpPr txBox="1"/>
          <p:nvPr/>
        </p:nvSpPr>
        <p:spPr>
          <a:xfrm>
            <a:off x="1150145" y="211294"/>
            <a:ext cx="9202366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>
              <a:defRPr sz="4400" b="1" cap="all">
                <a:solidFill>
                  <a:srgbClr val="191B0E"/>
                </a:solidFill>
                <a:ea typeface="+mn-lt"/>
                <a:cs typeface="+mn-lt"/>
              </a:defRPr>
            </a:lvl1pPr>
          </a:lstStyle>
          <a:p>
            <a:r>
              <a:rPr lang="en-US"/>
              <a:t>Physical Results </a:t>
            </a:r>
          </a:p>
        </p:txBody>
      </p:sp>
    </p:spTree>
    <p:extLst>
      <p:ext uri="{BB962C8B-B14F-4D97-AF65-F5344CB8AC3E}">
        <p14:creationId xmlns:p14="http://schemas.microsoft.com/office/powerpoint/2010/main" val="3190989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FC586-3775-12BF-2CD2-15F122D1E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0428" y="2211096"/>
            <a:ext cx="5157078" cy="1485900"/>
          </a:xfrm>
        </p:spPr>
        <p:txBody>
          <a:bodyPr>
            <a:normAutofit/>
          </a:bodyPr>
          <a:lstStyle/>
          <a:p>
            <a:r>
              <a:rPr lang="en-US" sz="3200"/>
              <a:t>T-Test for Exertion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EC9E7FA-3295-45ED-8253-D23F9E44E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722C1F-1B30-D322-5F3B-D4CF19E28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6754" y="2801178"/>
            <a:ext cx="4847151" cy="3581400"/>
          </a:xfrm>
        </p:spPr>
        <p:txBody>
          <a:bodyPr>
            <a:normAutofit/>
          </a:bodyPr>
          <a:lstStyle/>
          <a:p>
            <a:r>
              <a:rPr lang="en-US" sz="2400"/>
              <a:t>P-Value = 0.3808 &gt; 0.05 = </a:t>
            </a:r>
            <a:r>
              <a:rPr lang="el-GR" sz="2400"/>
              <a:t>α</a:t>
            </a:r>
            <a:endParaRPr lang="en-US" sz="2400"/>
          </a:p>
          <a:p>
            <a:r>
              <a:rPr lang="en-US" sz="2400"/>
              <a:t>Fail to reject the null hypothesis </a:t>
            </a:r>
          </a:p>
          <a:p>
            <a:r>
              <a:rPr lang="en-US" sz="2400"/>
              <a:t>No significant difference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FC2D6F-0DB0-7226-7069-A121971FC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9E57DC2-970A-4B3E-BB1C-7A09969E49DF}" type="slidenum">
              <a:rPr lang="en-US" smtClean="0"/>
              <a:pPr>
                <a:spcAft>
                  <a:spcPts val="600"/>
                </a:spcAft>
              </a:pPr>
              <a:t>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4E7A0A3-461A-F7E5-0C0A-407779F078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024" y="1118937"/>
            <a:ext cx="5407400" cy="5334449"/>
          </a:xfrm>
          <a:prstGeom prst="rect">
            <a:avLst/>
          </a:prstGeom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4F3396C-6BD8-1993-AB2C-44E57DE85DFC}"/>
              </a:ext>
            </a:extLst>
          </p:cNvPr>
          <p:cNvSpPr/>
          <p:nvPr/>
        </p:nvSpPr>
        <p:spPr>
          <a:xfrm>
            <a:off x="2835823" y="5804665"/>
            <a:ext cx="1282148" cy="19878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7959B5-C60B-E2F1-2DC2-8E2BD504CA0B}"/>
              </a:ext>
            </a:extLst>
          </p:cNvPr>
          <p:cNvSpPr txBox="1"/>
          <p:nvPr/>
        </p:nvSpPr>
        <p:spPr>
          <a:xfrm>
            <a:off x="817417" y="249382"/>
            <a:ext cx="7107381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 cap="all">
                <a:solidFill>
                  <a:srgbClr val="191B0E"/>
                </a:solidFill>
                <a:ea typeface="+mn-lt"/>
                <a:cs typeface="+mn-lt"/>
              </a:rPr>
              <a:t> EXERTION RESULTS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37010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07EB5B4804B54FBEE66A35F941043E" ma:contentTypeVersion="16" ma:contentTypeDescription="Create a new document." ma:contentTypeScope="" ma:versionID="8bc413449d11416a6cad85f492b5b398">
  <xsd:schema xmlns:xsd="http://www.w3.org/2001/XMLSchema" xmlns:xs="http://www.w3.org/2001/XMLSchema" xmlns:p="http://schemas.microsoft.com/office/2006/metadata/properties" xmlns:ns3="7290c4ed-24ee-4674-b753-e6d63a9b1753" xmlns:ns4="7b51f266-cb96-419a-b5ce-167539be70fd" targetNamespace="http://schemas.microsoft.com/office/2006/metadata/properties" ma:root="true" ma:fieldsID="2a18036e407d90b62c3e46b26458a3b7" ns3:_="" ns4:_="">
    <xsd:import namespace="7290c4ed-24ee-4674-b753-e6d63a9b1753"/>
    <xsd:import namespace="7b51f266-cb96-419a-b5ce-167539be7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LengthInSeconds" minOccurs="0"/>
                <xsd:element ref="ns3:MediaServiceOCR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90c4ed-24ee-4674-b753-e6d63a9b17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51f266-cb96-419a-b5ce-167539be7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290c4ed-24ee-4674-b753-e6d63a9b1753" xsi:nil="true"/>
  </documentManagement>
</p:properties>
</file>

<file path=customXml/itemProps1.xml><?xml version="1.0" encoding="utf-8"?>
<ds:datastoreItem xmlns:ds="http://schemas.openxmlformats.org/officeDocument/2006/customXml" ds:itemID="{7A956129-247E-4B77-BB7B-53622244D7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90c4ed-24ee-4674-b753-e6d63a9b1753"/>
    <ds:schemaRef ds:uri="7b51f266-cb96-419a-b5ce-167539be7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D74AB9C-9835-4F37-8797-1C86953AC0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01BE22F-18F2-4451-9C1C-367F3A0A3140}">
  <ds:schemaRefs>
    <ds:schemaRef ds:uri="http://schemas.microsoft.com/office/2006/metadata/properties"/>
    <ds:schemaRef ds:uri="http://purl.org/dc/dcmitype/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7b51f266-cb96-419a-b5ce-167539be70fd"/>
    <ds:schemaRef ds:uri="7290c4ed-24ee-4674-b753-e6d63a9b1753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TF00001241</Template>
  <TotalTime>0</TotalTime>
  <Words>767</Words>
  <Application>Microsoft Office PowerPoint</Application>
  <PresentationFormat>Widescreen</PresentationFormat>
  <Paragraphs>207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Calibri</vt:lpstr>
      <vt:lpstr>Cambria Math</vt:lpstr>
      <vt:lpstr>Courier New,monospace</vt:lpstr>
      <vt:lpstr>Franklin Gothic Book</vt:lpstr>
      <vt:lpstr>Times New Roman</vt:lpstr>
      <vt:lpstr>Crop</vt:lpstr>
      <vt:lpstr>EFFECT OF MUSIC ON PHYSICAL PERFORMANCE</vt:lpstr>
      <vt:lpstr>Table of Contents</vt:lpstr>
      <vt:lpstr>Background</vt:lpstr>
      <vt:lpstr>            Objective </vt:lpstr>
      <vt:lpstr>Hypothesis</vt:lpstr>
      <vt:lpstr>Methods &amp; Procedure </vt:lpstr>
      <vt:lpstr>Experiment </vt:lpstr>
      <vt:lpstr>T-Test Lift Per Minute </vt:lpstr>
      <vt:lpstr>T-Test for Exertion </vt:lpstr>
      <vt:lpstr> Exertion Results</vt:lpstr>
      <vt:lpstr>LIFTS PER MINUTE RESULTS </vt:lpstr>
      <vt:lpstr>Results</vt:lpstr>
      <vt:lpstr>Conclusion</vt:lpstr>
      <vt:lpstr>References </vt:lpstr>
      <vt:lpstr>Questions?</vt:lpstr>
      <vt:lpstr>PERCENT DIFFERENCE CALCULATIONS </vt:lpstr>
      <vt:lpstr>NIOSH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Ana Alvarado</cp:lastModifiedBy>
  <cp:revision>3</cp:revision>
  <dcterms:created xsi:type="dcterms:W3CDTF">2023-11-17T02:58:03Z</dcterms:created>
  <dcterms:modified xsi:type="dcterms:W3CDTF">2023-11-22T06:10:57Z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0x0101009007EB5B4804B54FBEE66A35F941043E</vt:lpwstr>
  </property>
</Properties>
</file>