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6" r:id="rId9"/>
    <p:sldId id="268" r:id="rId10"/>
    <p:sldId id="264" r:id="rId11"/>
    <p:sldId id="262" r:id="rId12"/>
    <p:sldId id="263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6C6AD-E928-F352-1B70-0A3ADEBBE64A}" v="14" dt="2024-12-07T20:17:22.898"/>
    <p1510:client id="{14C42FF9-DDBB-E171-0792-137942E9381C}" v="1358" dt="2024-12-07T18:18:57.508"/>
    <p1510:client id="{2324B9BA-FBB4-DADD-5FFD-0BCB06862FAD}" v="4" dt="2024-12-07T19:07:22.067"/>
    <p1510:client id="{2A46F6C8-0F9E-4C49-99BE-D816F5515CDD}" v="687" dt="2024-12-07T19:16:50.655"/>
    <p1510:client id="{2ED00E26-FB5A-326B-FA4A-EEBAAE04B40C}" v="128" dt="2024-12-07T20:10:14.673"/>
    <p1510:client id="{A340BBDE-9AB4-CDB4-436C-C67CEE7B8075}" v="189" dt="2024-12-07T19:04:44.769"/>
    <p1510:client id="{D4B45F21-7EF0-3768-A089-132D1FD173BD}" v="5" dt="2024-12-07T19:08:00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309F7B-4FD4-411E-A078-3D6010A1F6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F7C3C6E-98F8-4B30-9BD0-6D1AEDD91495}">
      <dgm:prSet/>
      <dgm:spPr/>
      <dgm:t>
        <a:bodyPr/>
        <a:lstStyle/>
        <a:p>
          <a:pPr rtl="0"/>
          <a:r>
            <a:rPr lang="en-US"/>
            <a:t>Offers extensive suite of manufacturing and fabrication services to</a:t>
          </a:r>
          <a:r>
            <a:rPr lang="en-US">
              <a:latin typeface="Neue Haas Grotesk Text Pro"/>
            </a:rPr>
            <a:t>: </a:t>
          </a:r>
          <a:endParaRPr lang="en-US"/>
        </a:p>
      </dgm:t>
    </dgm:pt>
    <dgm:pt modelId="{61DE66C8-4044-41CF-8120-35254A632C11}" type="parTrans" cxnId="{55EDE781-5735-44E3-97E6-0B29D14E4B54}">
      <dgm:prSet/>
      <dgm:spPr/>
      <dgm:t>
        <a:bodyPr/>
        <a:lstStyle/>
        <a:p>
          <a:endParaRPr lang="en-US"/>
        </a:p>
      </dgm:t>
    </dgm:pt>
    <dgm:pt modelId="{37781594-6B56-46CA-B8AE-4D9264B7B272}" type="sibTrans" cxnId="{55EDE781-5735-44E3-97E6-0B29D14E4B54}">
      <dgm:prSet/>
      <dgm:spPr/>
      <dgm:t>
        <a:bodyPr/>
        <a:lstStyle/>
        <a:p>
          <a:endParaRPr lang="en-US"/>
        </a:p>
      </dgm:t>
    </dgm:pt>
    <dgm:pt modelId="{38D7C9DA-2AD4-4CAA-A69C-2D72E295E7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Students</a:t>
          </a:r>
        </a:p>
      </dgm:t>
    </dgm:pt>
    <dgm:pt modelId="{9C909DFD-DF85-42DE-A2D6-C8D47C0A46C1}" type="parTrans" cxnId="{3C604DCC-E3E6-4B1A-8886-0C2E70C554D7}">
      <dgm:prSet/>
      <dgm:spPr/>
      <dgm:t>
        <a:bodyPr/>
        <a:lstStyle/>
        <a:p>
          <a:endParaRPr lang="en-US"/>
        </a:p>
      </dgm:t>
    </dgm:pt>
    <dgm:pt modelId="{24CFFA22-24FD-4540-B274-E1A72A3891D3}" type="sibTrans" cxnId="{3C604DCC-E3E6-4B1A-8886-0C2E70C554D7}">
      <dgm:prSet/>
      <dgm:spPr/>
      <dgm:t>
        <a:bodyPr/>
        <a:lstStyle/>
        <a:p>
          <a:endParaRPr lang="en-US"/>
        </a:p>
      </dgm:t>
    </dgm:pt>
    <dgm:pt modelId="{AB291B0B-BF7B-4677-B614-727CE664B5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Researchers </a:t>
          </a:r>
        </a:p>
      </dgm:t>
    </dgm:pt>
    <dgm:pt modelId="{7785AE1C-4397-4E77-B85D-AA9BB7FE0CF5}" type="parTrans" cxnId="{890E03C9-88E7-4E25-B4EA-2AF4BB802537}">
      <dgm:prSet/>
      <dgm:spPr/>
      <dgm:t>
        <a:bodyPr/>
        <a:lstStyle/>
        <a:p>
          <a:endParaRPr lang="en-US"/>
        </a:p>
      </dgm:t>
    </dgm:pt>
    <dgm:pt modelId="{802B87C3-075E-4716-B198-19A56146975E}" type="sibTrans" cxnId="{890E03C9-88E7-4E25-B4EA-2AF4BB802537}">
      <dgm:prSet/>
      <dgm:spPr/>
      <dgm:t>
        <a:bodyPr/>
        <a:lstStyle/>
        <a:p>
          <a:endParaRPr lang="en-US"/>
        </a:p>
      </dgm:t>
    </dgm:pt>
    <dgm:pt modelId="{B68A2B86-3EFE-4ADA-B7C1-090EA30087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Other campus departments</a:t>
          </a:r>
        </a:p>
      </dgm:t>
    </dgm:pt>
    <dgm:pt modelId="{72903A2E-AE03-485E-B890-0EE79E642E96}" type="parTrans" cxnId="{2A314CF7-9A8C-4ACE-AE2E-B582C76A0354}">
      <dgm:prSet/>
      <dgm:spPr/>
      <dgm:t>
        <a:bodyPr/>
        <a:lstStyle/>
        <a:p>
          <a:endParaRPr lang="en-US"/>
        </a:p>
      </dgm:t>
    </dgm:pt>
    <dgm:pt modelId="{4F818C0D-8416-4FB4-9CE5-83DFEBC88E1F}" type="sibTrans" cxnId="{2A314CF7-9A8C-4ACE-AE2E-B582C76A0354}">
      <dgm:prSet/>
      <dgm:spPr/>
      <dgm:t>
        <a:bodyPr/>
        <a:lstStyle/>
        <a:p>
          <a:endParaRPr lang="en-US"/>
        </a:p>
      </dgm:t>
    </dgm:pt>
    <dgm:pt modelId="{FC74DD27-D33F-4295-905F-7F494A7FBF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Wider Community</a:t>
          </a:r>
        </a:p>
      </dgm:t>
    </dgm:pt>
    <dgm:pt modelId="{95420599-D19F-41FF-B6F2-4CE873B48B0F}" type="parTrans" cxnId="{759A6ACB-ED90-4DAD-AD91-6F73626F56DE}">
      <dgm:prSet/>
      <dgm:spPr/>
      <dgm:t>
        <a:bodyPr/>
        <a:lstStyle/>
        <a:p>
          <a:endParaRPr lang="en-US"/>
        </a:p>
      </dgm:t>
    </dgm:pt>
    <dgm:pt modelId="{D3004586-0078-4409-B25C-90451F0744C1}" type="sibTrans" cxnId="{759A6ACB-ED90-4DAD-AD91-6F73626F56DE}">
      <dgm:prSet/>
      <dgm:spPr/>
      <dgm:t>
        <a:bodyPr/>
        <a:lstStyle/>
        <a:p>
          <a:endParaRPr lang="en-US"/>
        </a:p>
      </dgm:t>
    </dgm:pt>
    <dgm:pt modelId="{4F819000-CB9E-41D4-8B7F-418A999A20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Services Include </a:t>
          </a:r>
          <a:r>
            <a:rPr lang="en-US">
              <a:latin typeface="Neue Haas Grotesk Text Pro"/>
            </a:rPr>
            <a:t>:</a:t>
          </a:r>
          <a:endParaRPr lang="en-US"/>
        </a:p>
      </dgm:t>
    </dgm:pt>
    <dgm:pt modelId="{7466F25C-87BC-432A-89A2-28A7FB76A97E}" type="parTrans" cxnId="{06D3256F-6DE6-4DFD-9045-BE62BF9AB6FD}">
      <dgm:prSet/>
      <dgm:spPr/>
      <dgm:t>
        <a:bodyPr/>
        <a:lstStyle/>
        <a:p>
          <a:endParaRPr lang="en-US"/>
        </a:p>
      </dgm:t>
    </dgm:pt>
    <dgm:pt modelId="{D01C6B0F-2C9A-428F-9927-E8C1989490E3}" type="sibTrans" cxnId="{06D3256F-6DE6-4DFD-9045-BE62BF9AB6FD}">
      <dgm:prSet/>
      <dgm:spPr/>
      <dgm:t>
        <a:bodyPr/>
        <a:lstStyle/>
        <a:p>
          <a:endParaRPr lang="en-US"/>
        </a:p>
      </dgm:t>
    </dgm:pt>
    <dgm:pt modelId="{6D12826A-047E-4C72-91E7-0B90FDE5BC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Computer Numerical Control (CNC) Machining</a:t>
          </a:r>
        </a:p>
      </dgm:t>
    </dgm:pt>
    <dgm:pt modelId="{A0F0B922-2C39-4574-8EA7-A8F71A14387B}" type="parTrans" cxnId="{48110025-F847-4CBB-AA8F-5CB2331A87A6}">
      <dgm:prSet/>
      <dgm:spPr/>
      <dgm:t>
        <a:bodyPr/>
        <a:lstStyle/>
        <a:p>
          <a:endParaRPr lang="en-US"/>
        </a:p>
      </dgm:t>
    </dgm:pt>
    <dgm:pt modelId="{26AFC075-72E5-417F-B156-9A7CCB6931DC}" type="sibTrans" cxnId="{48110025-F847-4CBB-AA8F-5CB2331A87A6}">
      <dgm:prSet/>
      <dgm:spPr/>
      <dgm:t>
        <a:bodyPr/>
        <a:lstStyle/>
        <a:p>
          <a:endParaRPr lang="en-US"/>
        </a:p>
      </dgm:t>
    </dgm:pt>
    <dgm:pt modelId="{EB86D6F6-269A-4EA7-A8EA-C44EAD80ED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Electric Discharge Machining (EDM)</a:t>
          </a:r>
        </a:p>
      </dgm:t>
    </dgm:pt>
    <dgm:pt modelId="{56992DF5-F486-42AB-BBCC-4866FDBC9F7E}" type="parTrans" cxnId="{43BA4F69-3CB8-4006-979F-4ECA7EAB8753}">
      <dgm:prSet/>
      <dgm:spPr/>
      <dgm:t>
        <a:bodyPr/>
        <a:lstStyle/>
        <a:p>
          <a:endParaRPr lang="en-US"/>
        </a:p>
      </dgm:t>
    </dgm:pt>
    <dgm:pt modelId="{D7D0DFEF-15FF-40AD-8D42-D8F04E2FAFA9}" type="sibTrans" cxnId="{43BA4F69-3CB8-4006-979F-4ECA7EAB8753}">
      <dgm:prSet/>
      <dgm:spPr/>
      <dgm:t>
        <a:bodyPr/>
        <a:lstStyle/>
        <a:p>
          <a:endParaRPr lang="en-US"/>
        </a:p>
      </dgm:t>
    </dgm:pt>
    <dgm:pt modelId="{021DC3C4-D4E5-4FCD-A67E-B7997142CD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Welding</a:t>
          </a:r>
        </a:p>
      </dgm:t>
    </dgm:pt>
    <dgm:pt modelId="{6602853E-9D95-4C89-A5AE-68D8A906B8ED}" type="parTrans" cxnId="{EF4F13F7-D8B1-487C-B814-D3494EB01399}">
      <dgm:prSet/>
      <dgm:spPr/>
      <dgm:t>
        <a:bodyPr/>
        <a:lstStyle/>
        <a:p>
          <a:endParaRPr lang="en-US"/>
        </a:p>
      </dgm:t>
    </dgm:pt>
    <dgm:pt modelId="{CDCC273C-C5D0-4F9E-8BCE-DB605B03DB00}" type="sibTrans" cxnId="{EF4F13F7-D8B1-487C-B814-D3494EB01399}">
      <dgm:prSet/>
      <dgm:spPr/>
      <dgm:t>
        <a:bodyPr/>
        <a:lstStyle/>
        <a:p>
          <a:endParaRPr lang="en-US"/>
        </a:p>
      </dgm:t>
    </dgm:pt>
    <dgm:pt modelId="{202CC64A-6AD2-46E1-A1F0-94914F1F71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Large-Format Waterjet Cutting</a:t>
          </a:r>
        </a:p>
      </dgm:t>
    </dgm:pt>
    <dgm:pt modelId="{70474E58-52F9-4B22-824E-F147B47D86E1}" type="parTrans" cxnId="{1EEDB9A7-36F0-48B6-87AF-FE5E381B7970}">
      <dgm:prSet/>
      <dgm:spPr/>
      <dgm:t>
        <a:bodyPr/>
        <a:lstStyle/>
        <a:p>
          <a:endParaRPr lang="en-US"/>
        </a:p>
      </dgm:t>
    </dgm:pt>
    <dgm:pt modelId="{A41DEE96-F995-43DD-8283-5D4C579E23C5}" type="sibTrans" cxnId="{1EEDB9A7-36F0-48B6-87AF-FE5E381B7970}">
      <dgm:prSet/>
      <dgm:spPr/>
      <dgm:t>
        <a:bodyPr/>
        <a:lstStyle/>
        <a:p>
          <a:endParaRPr lang="en-US"/>
        </a:p>
      </dgm:t>
    </dgm:pt>
    <dgm:pt modelId="{712A46E8-2244-4F26-A231-DC166516F0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Additive Manufacturing Processes </a:t>
          </a:r>
        </a:p>
      </dgm:t>
    </dgm:pt>
    <dgm:pt modelId="{CBCCBAD3-3773-460E-A2C1-47B04CFEEEA8}" type="parTrans" cxnId="{46328BE2-BFEF-4623-9581-02584C70E48A}">
      <dgm:prSet/>
      <dgm:spPr/>
      <dgm:t>
        <a:bodyPr/>
        <a:lstStyle/>
        <a:p>
          <a:endParaRPr lang="en-US"/>
        </a:p>
      </dgm:t>
    </dgm:pt>
    <dgm:pt modelId="{6E430B6B-E38E-4ED7-84E7-CE797E21EA15}" type="sibTrans" cxnId="{46328BE2-BFEF-4623-9581-02584C70E48A}">
      <dgm:prSet/>
      <dgm:spPr/>
      <dgm:t>
        <a:bodyPr/>
        <a:lstStyle/>
        <a:p>
          <a:endParaRPr lang="en-US"/>
        </a:p>
      </dgm:t>
    </dgm:pt>
    <dgm:pt modelId="{0A71C30D-0137-426E-A666-FA45D255204E}">
      <dgm:prSet/>
      <dgm:spPr/>
      <dgm:t>
        <a:bodyPr/>
        <a:lstStyle/>
        <a:p>
          <a:r>
            <a:rPr lang="en-US" b="0">
              <a:solidFill>
                <a:srgbClr val="000000"/>
              </a:solidFill>
            </a:rPr>
            <a:t>The Advanced Manufacturing and Machining Facility (AMMF)</a:t>
          </a:r>
          <a:endParaRPr lang="en-US"/>
        </a:p>
      </dgm:t>
    </dgm:pt>
    <dgm:pt modelId="{27E58F29-F490-4A9B-8164-6DA597C7C431}" type="parTrans" cxnId="{D81AACA2-EA68-422A-AB74-FB523CAA4187}">
      <dgm:prSet/>
      <dgm:spPr/>
      <dgm:t>
        <a:bodyPr/>
        <a:lstStyle/>
        <a:p>
          <a:endParaRPr lang="en-US"/>
        </a:p>
      </dgm:t>
    </dgm:pt>
    <dgm:pt modelId="{C93ECDD6-1393-4F2B-89F6-0A54D05CD724}" type="sibTrans" cxnId="{D81AACA2-EA68-422A-AB74-FB523CAA4187}">
      <dgm:prSet/>
      <dgm:spPr/>
      <dgm:t>
        <a:bodyPr/>
        <a:lstStyle/>
        <a:p>
          <a:endParaRPr lang="en-US"/>
        </a:p>
      </dgm:t>
    </dgm:pt>
    <dgm:pt modelId="{C48BA56F-0142-43C6-9EB4-7A8F2520D55A}" type="pres">
      <dgm:prSet presAssocID="{AE309F7B-4FD4-411E-A078-3D6010A1F6B9}" presName="root" presStyleCnt="0">
        <dgm:presLayoutVars>
          <dgm:dir/>
          <dgm:resizeHandles val="exact"/>
        </dgm:presLayoutVars>
      </dgm:prSet>
      <dgm:spPr/>
    </dgm:pt>
    <dgm:pt modelId="{D2AA26E6-6CDA-43F1-979E-2BB97C5758AC}" type="pres">
      <dgm:prSet presAssocID="{0A71C30D-0137-426E-A666-FA45D255204E}" presName="compNode" presStyleCnt="0"/>
      <dgm:spPr/>
    </dgm:pt>
    <dgm:pt modelId="{6A143D5F-DA8B-46DF-B5F3-CC1F8B60F61D}" type="pres">
      <dgm:prSet presAssocID="{0A71C30D-0137-426E-A666-FA45D255204E}" presName="bgRect" presStyleLbl="bgShp" presStyleIdx="0" presStyleCnt="3"/>
      <dgm:spPr/>
    </dgm:pt>
    <dgm:pt modelId="{141EE0A1-91D6-4687-AAEF-F3924236AB1F}" type="pres">
      <dgm:prSet presAssocID="{0A71C30D-0137-426E-A666-FA45D25520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1D6E5B76-BD34-40D9-AA52-BEE25074DAB8}" type="pres">
      <dgm:prSet presAssocID="{0A71C30D-0137-426E-A666-FA45D255204E}" presName="spaceRect" presStyleCnt="0"/>
      <dgm:spPr/>
    </dgm:pt>
    <dgm:pt modelId="{3C9F8CF7-CC20-4339-897C-5D2CA2DE04ED}" type="pres">
      <dgm:prSet presAssocID="{0A71C30D-0137-426E-A666-FA45D255204E}" presName="parTx" presStyleLbl="revTx" presStyleIdx="0" presStyleCnt="5">
        <dgm:presLayoutVars>
          <dgm:chMax val="0"/>
          <dgm:chPref val="0"/>
        </dgm:presLayoutVars>
      </dgm:prSet>
      <dgm:spPr/>
    </dgm:pt>
    <dgm:pt modelId="{05E44DB4-3E32-4903-806A-CC4BAED8F209}" type="pres">
      <dgm:prSet presAssocID="{C93ECDD6-1393-4F2B-89F6-0A54D05CD724}" presName="sibTrans" presStyleCnt="0"/>
      <dgm:spPr/>
    </dgm:pt>
    <dgm:pt modelId="{05D5F155-99D0-4A09-A69E-DE70E60B40FF}" type="pres">
      <dgm:prSet presAssocID="{4F7C3C6E-98F8-4B30-9BD0-6D1AEDD91495}" presName="compNode" presStyleCnt="0"/>
      <dgm:spPr/>
    </dgm:pt>
    <dgm:pt modelId="{7AB8500C-C5C3-4F74-890A-3F3ED07E4567}" type="pres">
      <dgm:prSet presAssocID="{4F7C3C6E-98F8-4B30-9BD0-6D1AEDD91495}" presName="bgRect" presStyleLbl="bgShp" presStyleIdx="1" presStyleCnt="3"/>
      <dgm:spPr/>
    </dgm:pt>
    <dgm:pt modelId="{E852B122-F371-4964-A4C7-131A513B35EC}" type="pres">
      <dgm:prSet presAssocID="{4F7C3C6E-98F8-4B30-9BD0-6D1AEDD9149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1B6513E-DD77-4922-A90C-7952F2EBBFA3}" type="pres">
      <dgm:prSet presAssocID="{4F7C3C6E-98F8-4B30-9BD0-6D1AEDD91495}" presName="spaceRect" presStyleCnt="0"/>
      <dgm:spPr/>
    </dgm:pt>
    <dgm:pt modelId="{DF0A76D5-D8ED-466F-84A4-3F2188EDF1A1}" type="pres">
      <dgm:prSet presAssocID="{4F7C3C6E-98F8-4B30-9BD0-6D1AEDD91495}" presName="parTx" presStyleLbl="revTx" presStyleIdx="1" presStyleCnt="5">
        <dgm:presLayoutVars>
          <dgm:chMax val="0"/>
          <dgm:chPref val="0"/>
        </dgm:presLayoutVars>
      </dgm:prSet>
      <dgm:spPr/>
    </dgm:pt>
    <dgm:pt modelId="{98F8DF25-2C18-44AE-BB37-F4A872A40FFA}" type="pres">
      <dgm:prSet presAssocID="{4F7C3C6E-98F8-4B30-9BD0-6D1AEDD91495}" presName="desTx" presStyleLbl="revTx" presStyleIdx="2" presStyleCnt="5">
        <dgm:presLayoutVars/>
      </dgm:prSet>
      <dgm:spPr/>
    </dgm:pt>
    <dgm:pt modelId="{11A2C67B-0A72-4CFF-92FE-DDCC38A29706}" type="pres">
      <dgm:prSet presAssocID="{37781594-6B56-46CA-B8AE-4D9264B7B272}" presName="sibTrans" presStyleCnt="0"/>
      <dgm:spPr/>
    </dgm:pt>
    <dgm:pt modelId="{55C605C8-A350-434C-A605-EBD5BFDC41DA}" type="pres">
      <dgm:prSet presAssocID="{4F819000-CB9E-41D4-8B7F-418A999A2055}" presName="compNode" presStyleCnt="0"/>
      <dgm:spPr/>
    </dgm:pt>
    <dgm:pt modelId="{46EF742D-0F44-4067-B0CB-90BF97B3F9FE}" type="pres">
      <dgm:prSet presAssocID="{4F819000-CB9E-41D4-8B7F-418A999A2055}" presName="bgRect" presStyleLbl="bgShp" presStyleIdx="2" presStyleCnt="3"/>
      <dgm:spPr/>
    </dgm:pt>
    <dgm:pt modelId="{EAE36833-86C4-415B-AAC3-6AF171018C35}" type="pres">
      <dgm:prSet presAssocID="{4F819000-CB9E-41D4-8B7F-418A999A205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2D8C8E01-34AB-4FB1-B76F-8B00E814811D}" type="pres">
      <dgm:prSet presAssocID="{4F819000-CB9E-41D4-8B7F-418A999A2055}" presName="spaceRect" presStyleCnt="0"/>
      <dgm:spPr/>
    </dgm:pt>
    <dgm:pt modelId="{F338A21F-1949-4ADA-8F60-B2AD20F13195}" type="pres">
      <dgm:prSet presAssocID="{4F819000-CB9E-41D4-8B7F-418A999A2055}" presName="parTx" presStyleLbl="revTx" presStyleIdx="3" presStyleCnt="5">
        <dgm:presLayoutVars>
          <dgm:chMax val="0"/>
          <dgm:chPref val="0"/>
        </dgm:presLayoutVars>
      </dgm:prSet>
      <dgm:spPr/>
    </dgm:pt>
    <dgm:pt modelId="{60B311B2-E3BE-47E2-97FB-3BE1ACE88CBB}" type="pres">
      <dgm:prSet presAssocID="{4F819000-CB9E-41D4-8B7F-418A999A2055}" presName="desTx" presStyleLbl="revTx" presStyleIdx="4" presStyleCnt="5">
        <dgm:presLayoutVars/>
      </dgm:prSet>
      <dgm:spPr/>
    </dgm:pt>
  </dgm:ptLst>
  <dgm:cxnLst>
    <dgm:cxn modelId="{027F1D09-4ED7-4425-A4E7-EF5876D553D3}" type="presOf" srcId="{021DC3C4-D4E5-4FCD-A67E-B7997142CD2A}" destId="{60B311B2-E3BE-47E2-97FB-3BE1ACE88CBB}" srcOrd="0" destOrd="2" presId="urn:microsoft.com/office/officeart/2018/2/layout/IconVerticalSolidList"/>
    <dgm:cxn modelId="{EBD1100B-0CFD-4B28-A93E-6F300CCAFB7F}" type="presOf" srcId="{6D12826A-047E-4C72-91E7-0B90FDE5BC94}" destId="{60B311B2-E3BE-47E2-97FB-3BE1ACE88CBB}" srcOrd="0" destOrd="0" presId="urn:microsoft.com/office/officeart/2018/2/layout/IconVerticalSolidList"/>
    <dgm:cxn modelId="{B3CCD110-C529-418C-8647-D79D332236FD}" type="presOf" srcId="{0A71C30D-0137-426E-A666-FA45D255204E}" destId="{3C9F8CF7-CC20-4339-897C-5D2CA2DE04ED}" srcOrd="0" destOrd="0" presId="urn:microsoft.com/office/officeart/2018/2/layout/IconVerticalSolidList"/>
    <dgm:cxn modelId="{ECA4CB16-BDD2-4569-84BA-D6DD3243D1DE}" type="presOf" srcId="{4F7C3C6E-98F8-4B30-9BD0-6D1AEDD91495}" destId="{DF0A76D5-D8ED-466F-84A4-3F2188EDF1A1}" srcOrd="0" destOrd="0" presId="urn:microsoft.com/office/officeart/2018/2/layout/IconVerticalSolidList"/>
    <dgm:cxn modelId="{F1768A18-3936-4E75-9BE1-57C3D7AA0139}" type="presOf" srcId="{712A46E8-2244-4F26-A231-DC166516F021}" destId="{60B311B2-E3BE-47E2-97FB-3BE1ACE88CBB}" srcOrd="0" destOrd="4" presId="urn:microsoft.com/office/officeart/2018/2/layout/IconVerticalSolidList"/>
    <dgm:cxn modelId="{C243421E-86EF-4866-ACA6-CD8C1B541461}" type="presOf" srcId="{AE309F7B-4FD4-411E-A078-3D6010A1F6B9}" destId="{C48BA56F-0142-43C6-9EB4-7A8F2520D55A}" srcOrd="0" destOrd="0" presId="urn:microsoft.com/office/officeart/2018/2/layout/IconVerticalSolidList"/>
    <dgm:cxn modelId="{48110025-F847-4CBB-AA8F-5CB2331A87A6}" srcId="{4F819000-CB9E-41D4-8B7F-418A999A2055}" destId="{6D12826A-047E-4C72-91E7-0B90FDE5BC94}" srcOrd="0" destOrd="0" parTransId="{A0F0B922-2C39-4574-8EA7-A8F71A14387B}" sibTransId="{26AFC075-72E5-417F-B156-9A7CCB6931DC}"/>
    <dgm:cxn modelId="{A0548D2B-A7BD-4955-8AFF-673014A269E4}" type="presOf" srcId="{4F819000-CB9E-41D4-8B7F-418A999A2055}" destId="{F338A21F-1949-4ADA-8F60-B2AD20F13195}" srcOrd="0" destOrd="0" presId="urn:microsoft.com/office/officeart/2018/2/layout/IconVerticalSolidList"/>
    <dgm:cxn modelId="{ED30895D-AC4E-4107-9DC0-D7137BB0A791}" type="presOf" srcId="{FC74DD27-D33F-4295-905F-7F494A7FBF08}" destId="{98F8DF25-2C18-44AE-BB37-F4A872A40FFA}" srcOrd="0" destOrd="3" presId="urn:microsoft.com/office/officeart/2018/2/layout/IconVerticalSolidList"/>
    <dgm:cxn modelId="{43BA4F69-3CB8-4006-979F-4ECA7EAB8753}" srcId="{4F819000-CB9E-41D4-8B7F-418A999A2055}" destId="{EB86D6F6-269A-4EA7-A8EA-C44EAD80ED77}" srcOrd="1" destOrd="0" parTransId="{56992DF5-F486-42AB-BBCC-4866FDBC9F7E}" sibTransId="{D7D0DFEF-15FF-40AD-8D42-D8F04E2FAFA9}"/>
    <dgm:cxn modelId="{06D3256F-6DE6-4DFD-9045-BE62BF9AB6FD}" srcId="{AE309F7B-4FD4-411E-A078-3D6010A1F6B9}" destId="{4F819000-CB9E-41D4-8B7F-418A999A2055}" srcOrd="2" destOrd="0" parTransId="{7466F25C-87BC-432A-89A2-28A7FB76A97E}" sibTransId="{D01C6B0F-2C9A-428F-9927-E8C1989490E3}"/>
    <dgm:cxn modelId="{55EDE781-5735-44E3-97E6-0B29D14E4B54}" srcId="{AE309F7B-4FD4-411E-A078-3D6010A1F6B9}" destId="{4F7C3C6E-98F8-4B30-9BD0-6D1AEDD91495}" srcOrd="1" destOrd="0" parTransId="{61DE66C8-4044-41CF-8120-35254A632C11}" sibTransId="{37781594-6B56-46CA-B8AE-4D9264B7B272}"/>
    <dgm:cxn modelId="{A8478A8B-BB2D-4730-AB7E-DFE90697A4AF}" type="presOf" srcId="{202CC64A-6AD2-46E1-A1F0-94914F1F71D2}" destId="{60B311B2-E3BE-47E2-97FB-3BE1ACE88CBB}" srcOrd="0" destOrd="3" presId="urn:microsoft.com/office/officeart/2018/2/layout/IconVerticalSolidList"/>
    <dgm:cxn modelId="{2D85249D-8164-4D31-84BD-FDC8062CE67F}" type="presOf" srcId="{AB291B0B-BF7B-4677-B614-727CE664B597}" destId="{98F8DF25-2C18-44AE-BB37-F4A872A40FFA}" srcOrd="0" destOrd="1" presId="urn:microsoft.com/office/officeart/2018/2/layout/IconVerticalSolidList"/>
    <dgm:cxn modelId="{D81AACA2-EA68-422A-AB74-FB523CAA4187}" srcId="{AE309F7B-4FD4-411E-A078-3D6010A1F6B9}" destId="{0A71C30D-0137-426E-A666-FA45D255204E}" srcOrd="0" destOrd="0" parTransId="{27E58F29-F490-4A9B-8164-6DA597C7C431}" sibTransId="{C93ECDD6-1393-4F2B-89F6-0A54D05CD724}"/>
    <dgm:cxn modelId="{1EEDB9A7-36F0-48B6-87AF-FE5E381B7970}" srcId="{4F819000-CB9E-41D4-8B7F-418A999A2055}" destId="{202CC64A-6AD2-46E1-A1F0-94914F1F71D2}" srcOrd="3" destOrd="0" parTransId="{70474E58-52F9-4B22-824E-F147B47D86E1}" sibTransId="{A41DEE96-F995-43DD-8283-5D4C579E23C5}"/>
    <dgm:cxn modelId="{890E03C9-88E7-4E25-B4EA-2AF4BB802537}" srcId="{4F7C3C6E-98F8-4B30-9BD0-6D1AEDD91495}" destId="{AB291B0B-BF7B-4677-B614-727CE664B597}" srcOrd="1" destOrd="0" parTransId="{7785AE1C-4397-4E77-B85D-AA9BB7FE0CF5}" sibTransId="{802B87C3-075E-4716-B198-19A56146975E}"/>
    <dgm:cxn modelId="{759A6ACB-ED90-4DAD-AD91-6F73626F56DE}" srcId="{4F7C3C6E-98F8-4B30-9BD0-6D1AEDD91495}" destId="{FC74DD27-D33F-4295-905F-7F494A7FBF08}" srcOrd="3" destOrd="0" parTransId="{95420599-D19F-41FF-B6F2-4CE873B48B0F}" sibTransId="{D3004586-0078-4409-B25C-90451F0744C1}"/>
    <dgm:cxn modelId="{3C604DCC-E3E6-4B1A-8886-0C2E70C554D7}" srcId="{4F7C3C6E-98F8-4B30-9BD0-6D1AEDD91495}" destId="{38D7C9DA-2AD4-4CAA-A69C-2D72E295E790}" srcOrd="0" destOrd="0" parTransId="{9C909DFD-DF85-42DE-A2D6-C8D47C0A46C1}" sibTransId="{24CFFA22-24FD-4540-B274-E1A72A3891D3}"/>
    <dgm:cxn modelId="{9A02B3D8-8936-4AFD-9D4F-F9A7FA3D3761}" type="presOf" srcId="{EB86D6F6-269A-4EA7-A8EA-C44EAD80ED77}" destId="{60B311B2-E3BE-47E2-97FB-3BE1ACE88CBB}" srcOrd="0" destOrd="1" presId="urn:microsoft.com/office/officeart/2018/2/layout/IconVerticalSolidList"/>
    <dgm:cxn modelId="{5045FBDB-1720-4F1D-BAD7-89853C939B4F}" type="presOf" srcId="{38D7C9DA-2AD4-4CAA-A69C-2D72E295E790}" destId="{98F8DF25-2C18-44AE-BB37-F4A872A40FFA}" srcOrd="0" destOrd="0" presId="urn:microsoft.com/office/officeart/2018/2/layout/IconVerticalSolidList"/>
    <dgm:cxn modelId="{46328BE2-BFEF-4623-9581-02584C70E48A}" srcId="{4F819000-CB9E-41D4-8B7F-418A999A2055}" destId="{712A46E8-2244-4F26-A231-DC166516F021}" srcOrd="4" destOrd="0" parTransId="{CBCCBAD3-3773-460E-A2C1-47B04CFEEEA8}" sibTransId="{6E430B6B-E38E-4ED7-84E7-CE797E21EA15}"/>
    <dgm:cxn modelId="{EF4F13F7-D8B1-487C-B814-D3494EB01399}" srcId="{4F819000-CB9E-41D4-8B7F-418A999A2055}" destId="{021DC3C4-D4E5-4FCD-A67E-B7997142CD2A}" srcOrd="2" destOrd="0" parTransId="{6602853E-9D95-4C89-A5AE-68D8A906B8ED}" sibTransId="{CDCC273C-C5D0-4F9E-8BCE-DB605B03DB00}"/>
    <dgm:cxn modelId="{2A314CF7-9A8C-4ACE-AE2E-B582C76A0354}" srcId="{4F7C3C6E-98F8-4B30-9BD0-6D1AEDD91495}" destId="{B68A2B86-3EFE-4ADA-B7C1-090EA3008753}" srcOrd="2" destOrd="0" parTransId="{72903A2E-AE03-485E-B890-0EE79E642E96}" sibTransId="{4F818C0D-8416-4FB4-9CE5-83DFEBC88E1F}"/>
    <dgm:cxn modelId="{DA60ABFA-4D79-4C92-A90F-78C47827972F}" type="presOf" srcId="{B68A2B86-3EFE-4ADA-B7C1-090EA3008753}" destId="{98F8DF25-2C18-44AE-BB37-F4A872A40FFA}" srcOrd="0" destOrd="2" presId="urn:microsoft.com/office/officeart/2018/2/layout/IconVerticalSolidList"/>
    <dgm:cxn modelId="{8B7AA4F8-7FC5-4C2E-B84A-603E2124CF76}" type="presParOf" srcId="{C48BA56F-0142-43C6-9EB4-7A8F2520D55A}" destId="{D2AA26E6-6CDA-43F1-979E-2BB97C5758AC}" srcOrd="0" destOrd="0" presId="urn:microsoft.com/office/officeart/2018/2/layout/IconVerticalSolidList"/>
    <dgm:cxn modelId="{FA85737B-5846-4115-83B7-9AD86EDA50E1}" type="presParOf" srcId="{D2AA26E6-6CDA-43F1-979E-2BB97C5758AC}" destId="{6A143D5F-DA8B-46DF-B5F3-CC1F8B60F61D}" srcOrd="0" destOrd="0" presId="urn:microsoft.com/office/officeart/2018/2/layout/IconVerticalSolidList"/>
    <dgm:cxn modelId="{8F642D54-EA77-4888-9DDE-C93D327323C6}" type="presParOf" srcId="{D2AA26E6-6CDA-43F1-979E-2BB97C5758AC}" destId="{141EE0A1-91D6-4687-AAEF-F3924236AB1F}" srcOrd="1" destOrd="0" presId="urn:microsoft.com/office/officeart/2018/2/layout/IconVerticalSolidList"/>
    <dgm:cxn modelId="{F58B2AD1-38E1-464E-9EBC-5269B2CEE5FE}" type="presParOf" srcId="{D2AA26E6-6CDA-43F1-979E-2BB97C5758AC}" destId="{1D6E5B76-BD34-40D9-AA52-BEE25074DAB8}" srcOrd="2" destOrd="0" presId="urn:microsoft.com/office/officeart/2018/2/layout/IconVerticalSolidList"/>
    <dgm:cxn modelId="{9BEAF8C8-7615-47DF-BF0B-401D8F486090}" type="presParOf" srcId="{D2AA26E6-6CDA-43F1-979E-2BB97C5758AC}" destId="{3C9F8CF7-CC20-4339-897C-5D2CA2DE04ED}" srcOrd="3" destOrd="0" presId="urn:microsoft.com/office/officeart/2018/2/layout/IconVerticalSolidList"/>
    <dgm:cxn modelId="{8DB507D8-0CAE-4C30-BC04-A0B5E4BBD50A}" type="presParOf" srcId="{C48BA56F-0142-43C6-9EB4-7A8F2520D55A}" destId="{05E44DB4-3E32-4903-806A-CC4BAED8F209}" srcOrd="1" destOrd="0" presId="urn:microsoft.com/office/officeart/2018/2/layout/IconVerticalSolidList"/>
    <dgm:cxn modelId="{8EAA6073-F46A-40E7-81E7-B4279E7BB980}" type="presParOf" srcId="{C48BA56F-0142-43C6-9EB4-7A8F2520D55A}" destId="{05D5F155-99D0-4A09-A69E-DE70E60B40FF}" srcOrd="2" destOrd="0" presId="urn:microsoft.com/office/officeart/2018/2/layout/IconVerticalSolidList"/>
    <dgm:cxn modelId="{276FD370-6021-4FAD-BBBB-7599FAA22A83}" type="presParOf" srcId="{05D5F155-99D0-4A09-A69E-DE70E60B40FF}" destId="{7AB8500C-C5C3-4F74-890A-3F3ED07E4567}" srcOrd="0" destOrd="0" presId="urn:microsoft.com/office/officeart/2018/2/layout/IconVerticalSolidList"/>
    <dgm:cxn modelId="{26F68BFC-706F-4A08-8925-E54852B79FFC}" type="presParOf" srcId="{05D5F155-99D0-4A09-A69E-DE70E60B40FF}" destId="{E852B122-F371-4964-A4C7-131A513B35EC}" srcOrd="1" destOrd="0" presId="urn:microsoft.com/office/officeart/2018/2/layout/IconVerticalSolidList"/>
    <dgm:cxn modelId="{CF751652-2E75-4E6C-A36E-8A829B41B133}" type="presParOf" srcId="{05D5F155-99D0-4A09-A69E-DE70E60B40FF}" destId="{21B6513E-DD77-4922-A90C-7952F2EBBFA3}" srcOrd="2" destOrd="0" presId="urn:microsoft.com/office/officeart/2018/2/layout/IconVerticalSolidList"/>
    <dgm:cxn modelId="{F2271453-BA9B-4326-BCDD-F7B2F29D748D}" type="presParOf" srcId="{05D5F155-99D0-4A09-A69E-DE70E60B40FF}" destId="{DF0A76D5-D8ED-466F-84A4-3F2188EDF1A1}" srcOrd="3" destOrd="0" presId="urn:microsoft.com/office/officeart/2018/2/layout/IconVerticalSolidList"/>
    <dgm:cxn modelId="{6A94FD6D-B811-4060-9EFB-1D645B759FB0}" type="presParOf" srcId="{05D5F155-99D0-4A09-A69E-DE70E60B40FF}" destId="{98F8DF25-2C18-44AE-BB37-F4A872A40FFA}" srcOrd="4" destOrd="0" presId="urn:microsoft.com/office/officeart/2018/2/layout/IconVerticalSolidList"/>
    <dgm:cxn modelId="{A03F582A-6CA9-4A79-826B-993AB9FC6B39}" type="presParOf" srcId="{C48BA56F-0142-43C6-9EB4-7A8F2520D55A}" destId="{11A2C67B-0A72-4CFF-92FE-DDCC38A29706}" srcOrd="3" destOrd="0" presId="urn:microsoft.com/office/officeart/2018/2/layout/IconVerticalSolidList"/>
    <dgm:cxn modelId="{F8FD3E05-8D9C-4510-A54D-78A7B15E6EE4}" type="presParOf" srcId="{C48BA56F-0142-43C6-9EB4-7A8F2520D55A}" destId="{55C605C8-A350-434C-A605-EBD5BFDC41DA}" srcOrd="4" destOrd="0" presId="urn:microsoft.com/office/officeart/2018/2/layout/IconVerticalSolidList"/>
    <dgm:cxn modelId="{E13775E9-1D65-49DA-A310-4783409A526C}" type="presParOf" srcId="{55C605C8-A350-434C-A605-EBD5BFDC41DA}" destId="{46EF742D-0F44-4067-B0CB-90BF97B3F9FE}" srcOrd="0" destOrd="0" presId="urn:microsoft.com/office/officeart/2018/2/layout/IconVerticalSolidList"/>
    <dgm:cxn modelId="{E5D1CB3F-D31D-4A05-9F22-CC70701F930A}" type="presParOf" srcId="{55C605C8-A350-434C-A605-EBD5BFDC41DA}" destId="{EAE36833-86C4-415B-AAC3-6AF171018C35}" srcOrd="1" destOrd="0" presId="urn:microsoft.com/office/officeart/2018/2/layout/IconVerticalSolidList"/>
    <dgm:cxn modelId="{37AA95C0-1DE1-4507-BA2A-9B0C4189ABF5}" type="presParOf" srcId="{55C605C8-A350-434C-A605-EBD5BFDC41DA}" destId="{2D8C8E01-34AB-4FB1-B76F-8B00E814811D}" srcOrd="2" destOrd="0" presId="urn:microsoft.com/office/officeart/2018/2/layout/IconVerticalSolidList"/>
    <dgm:cxn modelId="{473B5318-AAE3-4373-AB82-9B61C45DCF71}" type="presParOf" srcId="{55C605C8-A350-434C-A605-EBD5BFDC41DA}" destId="{F338A21F-1949-4ADA-8F60-B2AD20F13195}" srcOrd="3" destOrd="0" presId="urn:microsoft.com/office/officeart/2018/2/layout/IconVerticalSolidList"/>
    <dgm:cxn modelId="{D963B09A-50E0-458C-AB9A-E13D517061BF}" type="presParOf" srcId="{55C605C8-A350-434C-A605-EBD5BFDC41DA}" destId="{60B311B2-E3BE-47E2-97FB-3BE1ACE88CB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DB5DAD-407F-48FB-9E57-F4CB81CFAAF1}" type="doc">
      <dgm:prSet loTypeId="urn:microsoft.com/office/officeart/2005/8/layout/cycle8" loCatId="cycle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0B785901-9A9D-4767-B862-8089336756DC}">
      <dgm:prSet/>
      <dgm:spPr/>
      <dgm:t>
        <a:bodyPr/>
        <a:lstStyle/>
        <a:p>
          <a:r>
            <a:rPr lang="en-US" b="1" i="0" baseline="0"/>
            <a:t>Unpredictable Customer Arrivals:</a:t>
          </a:r>
          <a:r>
            <a:rPr lang="en-US" b="0" i="0" baseline="0"/>
            <a:t> Random intervals and varying project requirements disrupt workflow predictability.</a:t>
          </a:r>
          <a:endParaRPr lang="en-US"/>
        </a:p>
      </dgm:t>
    </dgm:pt>
    <dgm:pt modelId="{2C558C3E-A0BC-4E13-96F1-80368A599D1D}" type="parTrans" cxnId="{D26BE248-A6EA-4300-A220-9CC28E6E1812}">
      <dgm:prSet/>
      <dgm:spPr/>
      <dgm:t>
        <a:bodyPr/>
        <a:lstStyle/>
        <a:p>
          <a:endParaRPr lang="en-US"/>
        </a:p>
      </dgm:t>
    </dgm:pt>
    <dgm:pt modelId="{A7082FAF-766D-45AF-ABCC-B635F1E80450}" type="sibTrans" cxnId="{D26BE248-A6EA-4300-A220-9CC28E6E1812}">
      <dgm:prSet/>
      <dgm:spPr/>
      <dgm:t>
        <a:bodyPr/>
        <a:lstStyle/>
        <a:p>
          <a:endParaRPr lang="en-US"/>
        </a:p>
      </dgm:t>
    </dgm:pt>
    <dgm:pt modelId="{052168C2-480F-48F7-81AB-9A8B09379E24}">
      <dgm:prSet/>
      <dgm:spPr/>
      <dgm:t>
        <a:bodyPr/>
        <a:lstStyle/>
        <a:p>
          <a:r>
            <a:rPr lang="en-US" b="1" i="0" baseline="0"/>
            <a:t>Inconsistent Initial Screening:</a:t>
          </a:r>
          <a:r>
            <a:rPr lang="en-US" b="0" i="0" baseline="0"/>
            <a:t> Project feasibility assessments often lead to unclear outcomes, causing delays or additional visits.</a:t>
          </a:r>
          <a:endParaRPr lang="en-US"/>
        </a:p>
      </dgm:t>
    </dgm:pt>
    <dgm:pt modelId="{F6836531-EA5F-427C-81FE-5E4924635C1A}" type="parTrans" cxnId="{EE607163-AD03-4BA1-92AF-76E65FD0405B}">
      <dgm:prSet/>
      <dgm:spPr/>
      <dgm:t>
        <a:bodyPr/>
        <a:lstStyle/>
        <a:p>
          <a:endParaRPr lang="en-US"/>
        </a:p>
      </dgm:t>
    </dgm:pt>
    <dgm:pt modelId="{CBBFF98B-BE89-4515-B765-F5856CB1DCC1}" type="sibTrans" cxnId="{EE607163-AD03-4BA1-92AF-76E65FD0405B}">
      <dgm:prSet/>
      <dgm:spPr/>
      <dgm:t>
        <a:bodyPr/>
        <a:lstStyle/>
        <a:p>
          <a:endParaRPr lang="en-US"/>
        </a:p>
      </dgm:t>
    </dgm:pt>
    <dgm:pt modelId="{30D3D2F2-93AD-4677-A597-9A87B00175DE}">
      <dgm:prSet/>
      <dgm:spPr/>
      <dgm:t>
        <a:bodyPr/>
        <a:lstStyle/>
        <a:p>
          <a:r>
            <a:rPr lang="en-US" b="1" i="0" baseline="0"/>
            <a:t>Ambiguous Prioritization Rules:</a:t>
          </a:r>
          <a:r>
            <a:rPr lang="en-US" b="0" i="0" baseline="0"/>
            <a:t> Lack of clear guidelines for ranking projects (e.g., student vs. research vs. external) results in inefficiency.</a:t>
          </a:r>
          <a:endParaRPr lang="en-US"/>
        </a:p>
      </dgm:t>
    </dgm:pt>
    <dgm:pt modelId="{8DD1509D-13C0-4999-A716-F4A26829C7F2}" type="parTrans" cxnId="{A2A088F6-675F-4AA4-B4E3-7FBC86D2C899}">
      <dgm:prSet/>
      <dgm:spPr/>
      <dgm:t>
        <a:bodyPr/>
        <a:lstStyle/>
        <a:p>
          <a:endParaRPr lang="en-US"/>
        </a:p>
      </dgm:t>
    </dgm:pt>
    <dgm:pt modelId="{10A00C21-269C-42F0-B76F-8950DC772AF7}" type="sibTrans" cxnId="{A2A088F6-675F-4AA4-B4E3-7FBC86D2C899}">
      <dgm:prSet/>
      <dgm:spPr/>
      <dgm:t>
        <a:bodyPr/>
        <a:lstStyle/>
        <a:p>
          <a:endParaRPr lang="en-US"/>
        </a:p>
      </dgm:t>
    </dgm:pt>
    <dgm:pt modelId="{C490776F-C9D6-4D2C-AF7A-F13A38A9A6B2}">
      <dgm:prSet/>
      <dgm:spPr/>
      <dgm:t>
        <a:bodyPr/>
        <a:lstStyle/>
        <a:p>
          <a:r>
            <a:rPr lang="en-US" b="1" i="0" baseline="0"/>
            <a:t>Queue Management Issues:</a:t>
          </a:r>
          <a:r>
            <a:rPr lang="en-US" b="0" i="0" baseline="0"/>
            <a:t> "First-come, first-served" rule often overridden by project complexity or client type, causing inconsistent wait times.</a:t>
          </a:r>
          <a:endParaRPr lang="en-US"/>
        </a:p>
      </dgm:t>
    </dgm:pt>
    <dgm:pt modelId="{F0849A78-FF39-4FC8-AABB-E77E7DB174FE}" type="parTrans" cxnId="{C972C05F-A4E9-4609-B56B-A3CBFB23B36D}">
      <dgm:prSet/>
      <dgm:spPr/>
      <dgm:t>
        <a:bodyPr/>
        <a:lstStyle/>
        <a:p>
          <a:endParaRPr lang="en-US"/>
        </a:p>
      </dgm:t>
    </dgm:pt>
    <dgm:pt modelId="{BFA5846A-CBBA-4809-B461-B624D8AD6445}" type="sibTrans" cxnId="{C972C05F-A4E9-4609-B56B-A3CBFB23B36D}">
      <dgm:prSet/>
      <dgm:spPr/>
      <dgm:t>
        <a:bodyPr/>
        <a:lstStyle/>
        <a:p>
          <a:endParaRPr lang="en-US"/>
        </a:p>
      </dgm:t>
    </dgm:pt>
    <dgm:pt modelId="{D6063435-E90E-4BAF-B5CA-E8FA80763A22}">
      <dgm:prSet/>
      <dgm:spPr/>
      <dgm:t>
        <a:bodyPr/>
        <a:lstStyle/>
        <a:p>
          <a:r>
            <a:rPr lang="en-US" b="1" i="0" baseline="0"/>
            <a:t>Extended Flowtimes:</a:t>
          </a:r>
          <a:r>
            <a:rPr lang="en-US" b="0" i="0" baseline="0"/>
            <a:t> Longer processing times and delays impact customer satisfaction and retention. </a:t>
          </a:r>
          <a:endParaRPr lang="en-US"/>
        </a:p>
      </dgm:t>
    </dgm:pt>
    <dgm:pt modelId="{129237A2-53B9-4E90-936D-7F01C9B0752F}" type="parTrans" cxnId="{CEA13DCB-C0B1-4835-A1A1-3D798D1BFA26}">
      <dgm:prSet/>
      <dgm:spPr/>
      <dgm:t>
        <a:bodyPr/>
        <a:lstStyle/>
        <a:p>
          <a:endParaRPr lang="en-US"/>
        </a:p>
      </dgm:t>
    </dgm:pt>
    <dgm:pt modelId="{C171ED7C-1458-4105-B55B-5228CA7D6B1A}" type="sibTrans" cxnId="{CEA13DCB-C0B1-4835-A1A1-3D798D1BFA26}">
      <dgm:prSet/>
      <dgm:spPr/>
      <dgm:t>
        <a:bodyPr/>
        <a:lstStyle/>
        <a:p>
          <a:endParaRPr lang="en-US"/>
        </a:p>
      </dgm:t>
    </dgm:pt>
    <dgm:pt modelId="{EB58D720-FF25-4F46-B2C0-FEBE6963EEBD}" type="pres">
      <dgm:prSet presAssocID="{61DB5DAD-407F-48FB-9E57-F4CB81CFAAF1}" presName="compositeShape" presStyleCnt="0">
        <dgm:presLayoutVars>
          <dgm:chMax val="7"/>
          <dgm:dir/>
          <dgm:resizeHandles val="exact"/>
        </dgm:presLayoutVars>
      </dgm:prSet>
      <dgm:spPr/>
    </dgm:pt>
    <dgm:pt modelId="{C4980396-118F-4F6D-AF03-6A0737C3A1B2}" type="pres">
      <dgm:prSet presAssocID="{61DB5DAD-407F-48FB-9E57-F4CB81CFAAF1}" presName="wedge1" presStyleLbl="node1" presStyleIdx="0" presStyleCnt="5"/>
      <dgm:spPr/>
    </dgm:pt>
    <dgm:pt modelId="{67E1FD85-1D63-40CA-A664-2168BC4E6694}" type="pres">
      <dgm:prSet presAssocID="{61DB5DAD-407F-48FB-9E57-F4CB81CFAAF1}" presName="dummy1a" presStyleCnt="0"/>
      <dgm:spPr/>
    </dgm:pt>
    <dgm:pt modelId="{427669B2-2227-419A-A6B4-589A0520A35D}" type="pres">
      <dgm:prSet presAssocID="{61DB5DAD-407F-48FB-9E57-F4CB81CFAAF1}" presName="dummy1b" presStyleCnt="0"/>
      <dgm:spPr/>
    </dgm:pt>
    <dgm:pt modelId="{B9BF3130-9DE2-4881-ABB7-005A575C7B3F}" type="pres">
      <dgm:prSet presAssocID="{61DB5DAD-407F-48FB-9E57-F4CB81CFAAF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9B213DB-00C3-4EDA-A406-2E2CCE43CC57}" type="pres">
      <dgm:prSet presAssocID="{61DB5DAD-407F-48FB-9E57-F4CB81CFAAF1}" presName="wedge2" presStyleLbl="node1" presStyleIdx="1" presStyleCnt="5"/>
      <dgm:spPr/>
    </dgm:pt>
    <dgm:pt modelId="{75723A3A-94D6-42B5-BC9F-177DEA5EF984}" type="pres">
      <dgm:prSet presAssocID="{61DB5DAD-407F-48FB-9E57-F4CB81CFAAF1}" presName="dummy2a" presStyleCnt="0"/>
      <dgm:spPr/>
    </dgm:pt>
    <dgm:pt modelId="{F228679B-C8F3-4699-9D4E-7283910B9FF8}" type="pres">
      <dgm:prSet presAssocID="{61DB5DAD-407F-48FB-9E57-F4CB81CFAAF1}" presName="dummy2b" presStyleCnt="0"/>
      <dgm:spPr/>
    </dgm:pt>
    <dgm:pt modelId="{8A640761-A180-4512-93C8-B5D5B5536255}" type="pres">
      <dgm:prSet presAssocID="{61DB5DAD-407F-48FB-9E57-F4CB81CFAAF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5694AEB-71AA-419F-BF4A-198EC4A28B3B}" type="pres">
      <dgm:prSet presAssocID="{61DB5DAD-407F-48FB-9E57-F4CB81CFAAF1}" presName="wedge3" presStyleLbl="node1" presStyleIdx="2" presStyleCnt="5"/>
      <dgm:spPr/>
    </dgm:pt>
    <dgm:pt modelId="{5E35D950-DE83-4DB8-BFFF-DD4B3ED78B0C}" type="pres">
      <dgm:prSet presAssocID="{61DB5DAD-407F-48FB-9E57-F4CB81CFAAF1}" presName="dummy3a" presStyleCnt="0"/>
      <dgm:spPr/>
    </dgm:pt>
    <dgm:pt modelId="{DE859D44-D2D9-4FB7-83F7-C3EE3ADFB64B}" type="pres">
      <dgm:prSet presAssocID="{61DB5DAD-407F-48FB-9E57-F4CB81CFAAF1}" presName="dummy3b" presStyleCnt="0"/>
      <dgm:spPr/>
    </dgm:pt>
    <dgm:pt modelId="{E16F593C-C06D-43A6-8269-715106010272}" type="pres">
      <dgm:prSet presAssocID="{61DB5DAD-407F-48FB-9E57-F4CB81CFAAF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F13BD8E-2729-4067-A517-F97FB4E37284}" type="pres">
      <dgm:prSet presAssocID="{61DB5DAD-407F-48FB-9E57-F4CB81CFAAF1}" presName="wedge4" presStyleLbl="node1" presStyleIdx="3" presStyleCnt="5"/>
      <dgm:spPr/>
    </dgm:pt>
    <dgm:pt modelId="{E376D101-6183-4661-BC43-03B27AB37198}" type="pres">
      <dgm:prSet presAssocID="{61DB5DAD-407F-48FB-9E57-F4CB81CFAAF1}" presName="dummy4a" presStyleCnt="0"/>
      <dgm:spPr/>
    </dgm:pt>
    <dgm:pt modelId="{D9ECDD98-5E0D-4239-B475-070C61C58390}" type="pres">
      <dgm:prSet presAssocID="{61DB5DAD-407F-48FB-9E57-F4CB81CFAAF1}" presName="dummy4b" presStyleCnt="0"/>
      <dgm:spPr/>
    </dgm:pt>
    <dgm:pt modelId="{EE52EEDA-4661-4E84-9424-6564AD85EAA4}" type="pres">
      <dgm:prSet presAssocID="{61DB5DAD-407F-48FB-9E57-F4CB81CFAAF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266A8BD-598B-4A03-BEFF-D6BEBC592C93}" type="pres">
      <dgm:prSet presAssocID="{61DB5DAD-407F-48FB-9E57-F4CB81CFAAF1}" presName="wedge5" presStyleLbl="node1" presStyleIdx="4" presStyleCnt="5"/>
      <dgm:spPr/>
    </dgm:pt>
    <dgm:pt modelId="{687DE9A7-E01C-4497-AF68-4163A792CEE5}" type="pres">
      <dgm:prSet presAssocID="{61DB5DAD-407F-48FB-9E57-F4CB81CFAAF1}" presName="dummy5a" presStyleCnt="0"/>
      <dgm:spPr/>
    </dgm:pt>
    <dgm:pt modelId="{144B419E-5C62-4408-A5AA-37CEBC3FE4B6}" type="pres">
      <dgm:prSet presAssocID="{61DB5DAD-407F-48FB-9E57-F4CB81CFAAF1}" presName="dummy5b" presStyleCnt="0"/>
      <dgm:spPr/>
    </dgm:pt>
    <dgm:pt modelId="{5FEC1E25-C4EB-4C20-9D4B-C4882158E46E}" type="pres">
      <dgm:prSet presAssocID="{61DB5DAD-407F-48FB-9E57-F4CB81CFAAF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E27C089A-8CCB-4864-9353-657D0DABB3A4}" type="pres">
      <dgm:prSet presAssocID="{A7082FAF-766D-45AF-ABCC-B635F1E80450}" presName="arrowWedge1" presStyleLbl="fgSibTrans2D1" presStyleIdx="0" presStyleCnt="5"/>
      <dgm:spPr/>
    </dgm:pt>
    <dgm:pt modelId="{777D876D-598D-4807-9B9C-79B4598F4971}" type="pres">
      <dgm:prSet presAssocID="{CBBFF98B-BE89-4515-B765-F5856CB1DCC1}" presName="arrowWedge2" presStyleLbl="fgSibTrans2D1" presStyleIdx="1" presStyleCnt="5"/>
      <dgm:spPr/>
    </dgm:pt>
    <dgm:pt modelId="{8D4A2BFE-7C7C-4FE8-80F9-03093ED9C5E5}" type="pres">
      <dgm:prSet presAssocID="{10A00C21-269C-42F0-B76F-8950DC772AF7}" presName="arrowWedge3" presStyleLbl="fgSibTrans2D1" presStyleIdx="2" presStyleCnt="5"/>
      <dgm:spPr/>
    </dgm:pt>
    <dgm:pt modelId="{FDD4EE22-CBEE-471B-9E88-3DB071E7218E}" type="pres">
      <dgm:prSet presAssocID="{BFA5846A-CBBA-4809-B461-B624D8AD6445}" presName="arrowWedge4" presStyleLbl="fgSibTrans2D1" presStyleIdx="3" presStyleCnt="5"/>
      <dgm:spPr/>
    </dgm:pt>
    <dgm:pt modelId="{12323F6D-6E19-4340-BEBE-61A0830555FD}" type="pres">
      <dgm:prSet presAssocID="{C171ED7C-1458-4105-B55B-5228CA7D6B1A}" presName="arrowWedge5" presStyleLbl="fgSibTrans2D1" presStyleIdx="4" presStyleCnt="5"/>
      <dgm:spPr/>
    </dgm:pt>
  </dgm:ptLst>
  <dgm:cxnLst>
    <dgm:cxn modelId="{7B74A435-ACA5-49B8-B962-D20561A6DBEC}" type="presOf" srcId="{0B785901-9A9D-4767-B862-8089336756DC}" destId="{B9BF3130-9DE2-4881-ABB7-005A575C7B3F}" srcOrd="1" destOrd="0" presId="urn:microsoft.com/office/officeart/2005/8/layout/cycle8"/>
    <dgm:cxn modelId="{C972C05F-A4E9-4609-B56B-A3CBFB23B36D}" srcId="{61DB5DAD-407F-48FB-9E57-F4CB81CFAAF1}" destId="{C490776F-C9D6-4D2C-AF7A-F13A38A9A6B2}" srcOrd="3" destOrd="0" parTransId="{F0849A78-FF39-4FC8-AABB-E77E7DB174FE}" sibTransId="{BFA5846A-CBBA-4809-B461-B624D8AD6445}"/>
    <dgm:cxn modelId="{EE607163-AD03-4BA1-92AF-76E65FD0405B}" srcId="{61DB5DAD-407F-48FB-9E57-F4CB81CFAAF1}" destId="{052168C2-480F-48F7-81AB-9A8B09379E24}" srcOrd="1" destOrd="0" parTransId="{F6836531-EA5F-427C-81FE-5E4924635C1A}" sibTransId="{CBBFF98B-BE89-4515-B765-F5856CB1DCC1}"/>
    <dgm:cxn modelId="{D26BE248-A6EA-4300-A220-9CC28E6E1812}" srcId="{61DB5DAD-407F-48FB-9E57-F4CB81CFAAF1}" destId="{0B785901-9A9D-4767-B862-8089336756DC}" srcOrd="0" destOrd="0" parTransId="{2C558C3E-A0BC-4E13-96F1-80368A599D1D}" sibTransId="{A7082FAF-766D-45AF-ABCC-B635F1E80450}"/>
    <dgm:cxn modelId="{1AB5C092-506A-496E-9ACF-2A500E069E69}" type="presOf" srcId="{30D3D2F2-93AD-4677-A597-9A87B00175DE}" destId="{F5694AEB-71AA-419F-BF4A-198EC4A28B3B}" srcOrd="0" destOrd="0" presId="urn:microsoft.com/office/officeart/2005/8/layout/cycle8"/>
    <dgm:cxn modelId="{60AF88A5-B845-4687-897B-3E9DE3BCE66F}" type="presOf" srcId="{30D3D2F2-93AD-4677-A597-9A87B00175DE}" destId="{E16F593C-C06D-43A6-8269-715106010272}" srcOrd="1" destOrd="0" presId="urn:microsoft.com/office/officeart/2005/8/layout/cycle8"/>
    <dgm:cxn modelId="{189D0BA9-9B8F-4B8E-990E-CB4F1F8C74B8}" type="presOf" srcId="{052168C2-480F-48F7-81AB-9A8B09379E24}" destId="{09B213DB-00C3-4EDA-A406-2E2CCE43CC57}" srcOrd="0" destOrd="0" presId="urn:microsoft.com/office/officeart/2005/8/layout/cycle8"/>
    <dgm:cxn modelId="{46E151B0-9C26-42A8-9473-04388E7EDA8D}" type="presOf" srcId="{052168C2-480F-48F7-81AB-9A8B09379E24}" destId="{8A640761-A180-4512-93C8-B5D5B5536255}" srcOrd="1" destOrd="0" presId="urn:microsoft.com/office/officeart/2005/8/layout/cycle8"/>
    <dgm:cxn modelId="{10FF53C6-AA7C-49A5-9473-904953476660}" type="presOf" srcId="{61DB5DAD-407F-48FB-9E57-F4CB81CFAAF1}" destId="{EB58D720-FF25-4F46-B2C0-FEBE6963EEBD}" srcOrd="0" destOrd="0" presId="urn:microsoft.com/office/officeart/2005/8/layout/cycle8"/>
    <dgm:cxn modelId="{CEA13DCB-C0B1-4835-A1A1-3D798D1BFA26}" srcId="{61DB5DAD-407F-48FB-9E57-F4CB81CFAAF1}" destId="{D6063435-E90E-4BAF-B5CA-E8FA80763A22}" srcOrd="4" destOrd="0" parTransId="{129237A2-53B9-4E90-936D-7F01C9B0752F}" sibTransId="{C171ED7C-1458-4105-B55B-5228CA7D6B1A}"/>
    <dgm:cxn modelId="{B1DD4CE2-D28A-4F46-B44F-A25B2DD89C85}" type="presOf" srcId="{D6063435-E90E-4BAF-B5CA-E8FA80763A22}" destId="{5FEC1E25-C4EB-4C20-9D4B-C4882158E46E}" srcOrd="1" destOrd="0" presId="urn:microsoft.com/office/officeart/2005/8/layout/cycle8"/>
    <dgm:cxn modelId="{779382E9-2C05-41A3-B051-860F0AAFAE1A}" type="presOf" srcId="{C490776F-C9D6-4D2C-AF7A-F13A38A9A6B2}" destId="{AF13BD8E-2729-4067-A517-F97FB4E37284}" srcOrd="0" destOrd="0" presId="urn:microsoft.com/office/officeart/2005/8/layout/cycle8"/>
    <dgm:cxn modelId="{BF28A5EA-9378-4C62-A8E4-11CD0D3503D4}" type="presOf" srcId="{C490776F-C9D6-4D2C-AF7A-F13A38A9A6B2}" destId="{EE52EEDA-4661-4E84-9424-6564AD85EAA4}" srcOrd="1" destOrd="0" presId="urn:microsoft.com/office/officeart/2005/8/layout/cycle8"/>
    <dgm:cxn modelId="{D520EFEC-3956-48DF-8B45-E34A5F0C9803}" type="presOf" srcId="{0B785901-9A9D-4767-B862-8089336756DC}" destId="{C4980396-118F-4F6D-AF03-6A0737C3A1B2}" srcOrd="0" destOrd="0" presId="urn:microsoft.com/office/officeart/2005/8/layout/cycle8"/>
    <dgm:cxn modelId="{576B5BED-78E7-401A-ADA9-657C5CCF2F12}" type="presOf" srcId="{D6063435-E90E-4BAF-B5CA-E8FA80763A22}" destId="{A266A8BD-598B-4A03-BEFF-D6BEBC592C93}" srcOrd="0" destOrd="0" presId="urn:microsoft.com/office/officeart/2005/8/layout/cycle8"/>
    <dgm:cxn modelId="{A2A088F6-675F-4AA4-B4E3-7FBC86D2C899}" srcId="{61DB5DAD-407F-48FB-9E57-F4CB81CFAAF1}" destId="{30D3D2F2-93AD-4677-A597-9A87B00175DE}" srcOrd="2" destOrd="0" parTransId="{8DD1509D-13C0-4999-A716-F4A26829C7F2}" sibTransId="{10A00C21-269C-42F0-B76F-8950DC772AF7}"/>
    <dgm:cxn modelId="{25888E90-CED3-4358-9221-AAB45DA7D6E0}" type="presParOf" srcId="{EB58D720-FF25-4F46-B2C0-FEBE6963EEBD}" destId="{C4980396-118F-4F6D-AF03-6A0737C3A1B2}" srcOrd="0" destOrd="0" presId="urn:microsoft.com/office/officeart/2005/8/layout/cycle8"/>
    <dgm:cxn modelId="{40362186-141F-45E0-BB01-38C4913C59AF}" type="presParOf" srcId="{EB58D720-FF25-4F46-B2C0-FEBE6963EEBD}" destId="{67E1FD85-1D63-40CA-A664-2168BC4E6694}" srcOrd="1" destOrd="0" presId="urn:microsoft.com/office/officeart/2005/8/layout/cycle8"/>
    <dgm:cxn modelId="{8B522397-8BFE-4818-A3AD-4D8028C8DB57}" type="presParOf" srcId="{EB58D720-FF25-4F46-B2C0-FEBE6963EEBD}" destId="{427669B2-2227-419A-A6B4-589A0520A35D}" srcOrd="2" destOrd="0" presId="urn:microsoft.com/office/officeart/2005/8/layout/cycle8"/>
    <dgm:cxn modelId="{02A6F7FE-325B-4230-9B2C-851BBD8B2424}" type="presParOf" srcId="{EB58D720-FF25-4F46-B2C0-FEBE6963EEBD}" destId="{B9BF3130-9DE2-4881-ABB7-005A575C7B3F}" srcOrd="3" destOrd="0" presId="urn:microsoft.com/office/officeart/2005/8/layout/cycle8"/>
    <dgm:cxn modelId="{A48F7B29-E105-4A04-8932-BC59AF3B31B2}" type="presParOf" srcId="{EB58D720-FF25-4F46-B2C0-FEBE6963EEBD}" destId="{09B213DB-00C3-4EDA-A406-2E2CCE43CC57}" srcOrd="4" destOrd="0" presId="urn:microsoft.com/office/officeart/2005/8/layout/cycle8"/>
    <dgm:cxn modelId="{65C958EC-FACE-40F9-A299-66CAD853AA0D}" type="presParOf" srcId="{EB58D720-FF25-4F46-B2C0-FEBE6963EEBD}" destId="{75723A3A-94D6-42B5-BC9F-177DEA5EF984}" srcOrd="5" destOrd="0" presId="urn:microsoft.com/office/officeart/2005/8/layout/cycle8"/>
    <dgm:cxn modelId="{8E49DED0-92EA-49E8-A3BE-3C0EA7F947A5}" type="presParOf" srcId="{EB58D720-FF25-4F46-B2C0-FEBE6963EEBD}" destId="{F228679B-C8F3-4699-9D4E-7283910B9FF8}" srcOrd="6" destOrd="0" presId="urn:microsoft.com/office/officeart/2005/8/layout/cycle8"/>
    <dgm:cxn modelId="{C34D4F95-4498-42CD-AA93-BB430098E814}" type="presParOf" srcId="{EB58D720-FF25-4F46-B2C0-FEBE6963EEBD}" destId="{8A640761-A180-4512-93C8-B5D5B5536255}" srcOrd="7" destOrd="0" presId="urn:microsoft.com/office/officeart/2005/8/layout/cycle8"/>
    <dgm:cxn modelId="{4CCBF4CB-00A5-48D0-B546-9A9A127ADB42}" type="presParOf" srcId="{EB58D720-FF25-4F46-B2C0-FEBE6963EEBD}" destId="{F5694AEB-71AA-419F-BF4A-198EC4A28B3B}" srcOrd="8" destOrd="0" presId="urn:microsoft.com/office/officeart/2005/8/layout/cycle8"/>
    <dgm:cxn modelId="{EBF402CC-9EEC-4E40-ACBE-BBE86B078006}" type="presParOf" srcId="{EB58D720-FF25-4F46-B2C0-FEBE6963EEBD}" destId="{5E35D950-DE83-4DB8-BFFF-DD4B3ED78B0C}" srcOrd="9" destOrd="0" presId="urn:microsoft.com/office/officeart/2005/8/layout/cycle8"/>
    <dgm:cxn modelId="{6CF090A1-B9C5-4DC2-91F3-6B74657D2435}" type="presParOf" srcId="{EB58D720-FF25-4F46-B2C0-FEBE6963EEBD}" destId="{DE859D44-D2D9-4FB7-83F7-C3EE3ADFB64B}" srcOrd="10" destOrd="0" presId="urn:microsoft.com/office/officeart/2005/8/layout/cycle8"/>
    <dgm:cxn modelId="{B00C4FBE-D762-460E-9872-8EF1AAE7C39C}" type="presParOf" srcId="{EB58D720-FF25-4F46-B2C0-FEBE6963EEBD}" destId="{E16F593C-C06D-43A6-8269-715106010272}" srcOrd="11" destOrd="0" presId="urn:microsoft.com/office/officeart/2005/8/layout/cycle8"/>
    <dgm:cxn modelId="{D646040A-ABE7-4D65-A5B4-35A6D47F212E}" type="presParOf" srcId="{EB58D720-FF25-4F46-B2C0-FEBE6963EEBD}" destId="{AF13BD8E-2729-4067-A517-F97FB4E37284}" srcOrd="12" destOrd="0" presId="urn:microsoft.com/office/officeart/2005/8/layout/cycle8"/>
    <dgm:cxn modelId="{9157EE18-EF28-497D-AC32-BADF6448BDCE}" type="presParOf" srcId="{EB58D720-FF25-4F46-B2C0-FEBE6963EEBD}" destId="{E376D101-6183-4661-BC43-03B27AB37198}" srcOrd="13" destOrd="0" presId="urn:microsoft.com/office/officeart/2005/8/layout/cycle8"/>
    <dgm:cxn modelId="{F5153D52-73AB-469B-9852-05B8AE891759}" type="presParOf" srcId="{EB58D720-FF25-4F46-B2C0-FEBE6963EEBD}" destId="{D9ECDD98-5E0D-4239-B475-070C61C58390}" srcOrd="14" destOrd="0" presId="urn:microsoft.com/office/officeart/2005/8/layout/cycle8"/>
    <dgm:cxn modelId="{CD3B8BEE-DC0F-40E5-A363-6E9497EB6DB8}" type="presParOf" srcId="{EB58D720-FF25-4F46-B2C0-FEBE6963EEBD}" destId="{EE52EEDA-4661-4E84-9424-6564AD85EAA4}" srcOrd="15" destOrd="0" presId="urn:microsoft.com/office/officeart/2005/8/layout/cycle8"/>
    <dgm:cxn modelId="{2A2DC1D2-F840-4003-8842-3AB30763B491}" type="presParOf" srcId="{EB58D720-FF25-4F46-B2C0-FEBE6963EEBD}" destId="{A266A8BD-598B-4A03-BEFF-D6BEBC592C93}" srcOrd="16" destOrd="0" presId="urn:microsoft.com/office/officeart/2005/8/layout/cycle8"/>
    <dgm:cxn modelId="{8A4FAB9A-64D0-4346-972C-B61EC7C3B62D}" type="presParOf" srcId="{EB58D720-FF25-4F46-B2C0-FEBE6963EEBD}" destId="{687DE9A7-E01C-4497-AF68-4163A792CEE5}" srcOrd="17" destOrd="0" presId="urn:microsoft.com/office/officeart/2005/8/layout/cycle8"/>
    <dgm:cxn modelId="{9D2E461E-E3CE-476F-B926-CA110739167F}" type="presParOf" srcId="{EB58D720-FF25-4F46-B2C0-FEBE6963EEBD}" destId="{144B419E-5C62-4408-A5AA-37CEBC3FE4B6}" srcOrd="18" destOrd="0" presId="urn:microsoft.com/office/officeart/2005/8/layout/cycle8"/>
    <dgm:cxn modelId="{BCBAC774-610A-4AE1-A3B2-51D80D665419}" type="presParOf" srcId="{EB58D720-FF25-4F46-B2C0-FEBE6963EEBD}" destId="{5FEC1E25-C4EB-4C20-9D4B-C4882158E46E}" srcOrd="19" destOrd="0" presId="urn:microsoft.com/office/officeart/2005/8/layout/cycle8"/>
    <dgm:cxn modelId="{2989159E-D14B-42CD-A217-320EE9603603}" type="presParOf" srcId="{EB58D720-FF25-4F46-B2C0-FEBE6963EEBD}" destId="{E27C089A-8CCB-4864-9353-657D0DABB3A4}" srcOrd="20" destOrd="0" presId="urn:microsoft.com/office/officeart/2005/8/layout/cycle8"/>
    <dgm:cxn modelId="{CCD9DAE6-59EB-4CAB-B2E0-49A62A87CBD3}" type="presParOf" srcId="{EB58D720-FF25-4F46-B2C0-FEBE6963EEBD}" destId="{777D876D-598D-4807-9B9C-79B4598F4971}" srcOrd="21" destOrd="0" presId="urn:microsoft.com/office/officeart/2005/8/layout/cycle8"/>
    <dgm:cxn modelId="{F8B0A79D-2025-451C-9DB3-4708995905FF}" type="presParOf" srcId="{EB58D720-FF25-4F46-B2C0-FEBE6963EEBD}" destId="{8D4A2BFE-7C7C-4FE8-80F9-03093ED9C5E5}" srcOrd="22" destOrd="0" presId="urn:microsoft.com/office/officeart/2005/8/layout/cycle8"/>
    <dgm:cxn modelId="{D8B404CB-7615-47F8-A8E2-7BEAC8B3E63D}" type="presParOf" srcId="{EB58D720-FF25-4F46-B2C0-FEBE6963EEBD}" destId="{FDD4EE22-CBEE-471B-9E88-3DB071E7218E}" srcOrd="23" destOrd="0" presId="urn:microsoft.com/office/officeart/2005/8/layout/cycle8"/>
    <dgm:cxn modelId="{DDD23ADF-F451-44D1-95A4-4B4EEC021102}" type="presParOf" srcId="{EB58D720-FF25-4F46-B2C0-FEBE6963EEBD}" destId="{12323F6D-6E19-4340-BEBE-61A0830555FD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7C16F-7210-4AFC-9040-493DF4933A27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BE00A22-F46A-4F38-A8FB-FF853890A85F}">
      <dgm:prSet/>
      <dgm:spPr/>
      <dgm:t>
        <a:bodyPr/>
        <a:lstStyle/>
        <a:p>
          <a:r>
            <a:rPr lang="en-US"/>
            <a:t>Proposed alternative:</a:t>
          </a:r>
        </a:p>
      </dgm:t>
    </dgm:pt>
    <dgm:pt modelId="{894F02B0-685F-4E4D-B5EE-3D79A42FF2FF}" type="parTrans" cxnId="{5F6F0DE2-7DAA-4A7F-AE98-EE65CCDFFBC3}">
      <dgm:prSet/>
      <dgm:spPr/>
      <dgm:t>
        <a:bodyPr/>
        <a:lstStyle/>
        <a:p>
          <a:endParaRPr lang="en-US"/>
        </a:p>
      </dgm:t>
    </dgm:pt>
    <dgm:pt modelId="{955BDB4F-650C-436E-BBF7-C4BA06A36EE5}" type="sibTrans" cxnId="{5F6F0DE2-7DAA-4A7F-AE98-EE65CCDFFBC3}">
      <dgm:prSet/>
      <dgm:spPr/>
      <dgm:t>
        <a:bodyPr/>
        <a:lstStyle/>
        <a:p>
          <a:endParaRPr lang="en-US"/>
        </a:p>
      </dgm:t>
    </dgm:pt>
    <dgm:pt modelId="{03062D1B-D844-4F4B-9913-B6B39B9A6746}">
      <dgm:prSet/>
      <dgm:spPr/>
      <dgm:t>
        <a:bodyPr/>
        <a:lstStyle/>
        <a:p>
          <a:r>
            <a:rPr lang="en-US"/>
            <a:t>Priority-based queuing system.</a:t>
          </a:r>
        </a:p>
      </dgm:t>
    </dgm:pt>
    <dgm:pt modelId="{3A228B37-9FB3-4DEE-9982-6D59F1EB4984}" type="parTrans" cxnId="{600DA0C7-52DA-446C-B4D9-6F922874C9FB}">
      <dgm:prSet/>
      <dgm:spPr/>
      <dgm:t>
        <a:bodyPr/>
        <a:lstStyle/>
        <a:p>
          <a:endParaRPr lang="en-US"/>
        </a:p>
      </dgm:t>
    </dgm:pt>
    <dgm:pt modelId="{4C6C2D36-2E39-4442-A279-4A4CD0056ACE}" type="sibTrans" cxnId="{600DA0C7-52DA-446C-B4D9-6F922874C9FB}">
      <dgm:prSet/>
      <dgm:spPr/>
      <dgm:t>
        <a:bodyPr/>
        <a:lstStyle/>
        <a:p>
          <a:endParaRPr lang="en-US"/>
        </a:p>
      </dgm:t>
    </dgm:pt>
    <dgm:pt modelId="{31BBF2FF-FE90-4967-ACFA-EA99BDDF7CE4}">
      <dgm:prSet/>
      <dgm:spPr/>
      <dgm:t>
        <a:bodyPr/>
        <a:lstStyle/>
        <a:p>
          <a:r>
            <a:rPr lang="en-US"/>
            <a:t>Increased capacity (additional machines and staff).</a:t>
          </a:r>
        </a:p>
      </dgm:t>
    </dgm:pt>
    <dgm:pt modelId="{68002EB8-9742-4635-896C-6EB186A57461}" type="parTrans" cxnId="{2BEFFF46-617E-4245-8622-BEC59D49C8F6}">
      <dgm:prSet/>
      <dgm:spPr/>
      <dgm:t>
        <a:bodyPr/>
        <a:lstStyle/>
        <a:p>
          <a:endParaRPr lang="en-US"/>
        </a:p>
      </dgm:t>
    </dgm:pt>
    <dgm:pt modelId="{056771D1-EE39-4076-A3D0-E75630C1D6CD}" type="sibTrans" cxnId="{2BEFFF46-617E-4245-8622-BEC59D49C8F6}">
      <dgm:prSet/>
      <dgm:spPr/>
      <dgm:t>
        <a:bodyPr/>
        <a:lstStyle/>
        <a:p>
          <a:endParaRPr lang="en-US"/>
        </a:p>
      </dgm:t>
    </dgm:pt>
    <dgm:pt modelId="{97B81D38-AB95-41C8-9AE9-9A0CF6B188AA}">
      <dgm:prSet/>
      <dgm:spPr/>
      <dgm:t>
        <a:bodyPr/>
        <a:lstStyle/>
        <a:p>
          <a:r>
            <a:rPr lang="en-US"/>
            <a:t>Reduced approval and payment deadlines.</a:t>
          </a:r>
        </a:p>
      </dgm:t>
    </dgm:pt>
    <dgm:pt modelId="{B2CA70F2-C122-4F2B-B08D-9671C6F719DF}" type="parTrans" cxnId="{A53C0C5F-0CA2-4DE5-90A3-83A51D69B938}">
      <dgm:prSet/>
      <dgm:spPr/>
      <dgm:t>
        <a:bodyPr/>
        <a:lstStyle/>
        <a:p>
          <a:endParaRPr lang="en-US"/>
        </a:p>
      </dgm:t>
    </dgm:pt>
    <dgm:pt modelId="{666C45A3-EF67-49F9-9671-DD6300BA9499}" type="sibTrans" cxnId="{A53C0C5F-0CA2-4DE5-90A3-83A51D69B938}">
      <dgm:prSet/>
      <dgm:spPr/>
      <dgm:t>
        <a:bodyPr/>
        <a:lstStyle/>
        <a:p>
          <a:endParaRPr lang="en-US"/>
        </a:p>
      </dgm:t>
    </dgm:pt>
    <dgm:pt modelId="{4EF2EC83-DF7A-4F17-B93A-BCA76F45D3DD}">
      <dgm:prSet/>
      <dgm:spPr/>
      <dgm:t>
        <a:bodyPr/>
        <a:lstStyle/>
        <a:p>
          <a:pPr rtl="0"/>
          <a:r>
            <a:rPr lang="en-US"/>
            <a:t>Lean principles </a:t>
          </a:r>
          <a:endParaRPr lang="en-US">
            <a:latin typeface="Neue Haas Grotesk Text Pro"/>
          </a:endParaRPr>
        </a:p>
      </dgm:t>
    </dgm:pt>
    <dgm:pt modelId="{A0E8C0D3-1F5C-4833-824F-E6CBABE6D85F}" type="parTrans" cxnId="{DEB0AE6A-BFDA-4E47-9B82-3D6F45DEC36A}">
      <dgm:prSet/>
      <dgm:spPr/>
      <dgm:t>
        <a:bodyPr/>
        <a:lstStyle/>
        <a:p>
          <a:endParaRPr lang="en-US"/>
        </a:p>
      </dgm:t>
    </dgm:pt>
    <dgm:pt modelId="{5CE6E2A3-3163-47FF-97EA-E5E7472392C0}" type="sibTrans" cxnId="{DEB0AE6A-BFDA-4E47-9B82-3D6F45DEC36A}">
      <dgm:prSet/>
      <dgm:spPr/>
      <dgm:t>
        <a:bodyPr/>
        <a:lstStyle/>
        <a:p>
          <a:endParaRPr lang="en-US"/>
        </a:p>
      </dgm:t>
    </dgm:pt>
    <dgm:pt modelId="{413A3ADA-371A-4CA1-8590-8F3EA5A2A218}">
      <dgm:prSet phldr="0"/>
      <dgm:spPr/>
      <dgm:t>
        <a:bodyPr/>
        <a:lstStyle/>
        <a:p>
          <a:pPr rtl="0"/>
          <a:r>
            <a:rPr lang="en-US"/>
            <a:t>Value Stream Mapping &amp; Continuous Flow</a:t>
          </a:r>
        </a:p>
      </dgm:t>
    </dgm:pt>
    <dgm:pt modelId="{035564B7-5712-46EA-81CF-12B0A22BF6BC}" type="parTrans" cxnId="{EC5747C6-21DE-45E7-B30F-2BCEB82627C9}">
      <dgm:prSet/>
      <dgm:spPr/>
    </dgm:pt>
    <dgm:pt modelId="{B084CF3B-B6AC-4BE8-A89F-C197689ABDE7}" type="sibTrans" cxnId="{EC5747C6-21DE-45E7-B30F-2BCEB82627C9}">
      <dgm:prSet/>
      <dgm:spPr/>
    </dgm:pt>
    <dgm:pt modelId="{3CBE7A4D-40CD-4038-87FF-C3CD2CDA0B7A}">
      <dgm:prSet phldr="0"/>
      <dgm:spPr/>
      <dgm:t>
        <a:bodyPr/>
        <a:lstStyle/>
        <a:p>
          <a:pPr rtl="0"/>
          <a:r>
            <a:rPr lang="en-US"/>
            <a:t>Eliminate Waste &amp; Optimize Resources</a:t>
          </a:r>
          <a:endParaRPr lang="en-US">
            <a:latin typeface="Neue Haas Grotesk Text Pro"/>
          </a:endParaRPr>
        </a:p>
      </dgm:t>
    </dgm:pt>
    <dgm:pt modelId="{40005DB1-F5B1-4058-9E4D-352CC303998D}" type="parTrans" cxnId="{C2C86F93-3BDA-4F3D-8461-4E54A4AC7037}">
      <dgm:prSet/>
      <dgm:spPr/>
    </dgm:pt>
    <dgm:pt modelId="{9D044212-EB94-4718-8362-8B192E384C21}" type="sibTrans" cxnId="{C2C86F93-3BDA-4F3D-8461-4E54A4AC7037}">
      <dgm:prSet/>
      <dgm:spPr/>
    </dgm:pt>
    <dgm:pt modelId="{EC792A5F-61C7-4002-B741-0F6CA7F1FB3D}">
      <dgm:prSet phldr="0"/>
      <dgm:spPr/>
      <dgm:t>
        <a:bodyPr/>
        <a:lstStyle/>
        <a:p>
          <a:r>
            <a:rPr lang="en-US"/>
            <a:t>Kaizen</a:t>
          </a:r>
        </a:p>
      </dgm:t>
    </dgm:pt>
    <dgm:pt modelId="{0D736A51-9086-48EC-AC96-2346E4F34B7A}" type="parTrans" cxnId="{BB337828-6735-4AE9-A874-F5B8D5827C15}">
      <dgm:prSet/>
      <dgm:spPr/>
    </dgm:pt>
    <dgm:pt modelId="{6722DBCD-A742-49F8-9FAD-9221CA51B2CE}" type="sibTrans" cxnId="{BB337828-6735-4AE9-A874-F5B8D5827C15}">
      <dgm:prSet/>
      <dgm:spPr/>
    </dgm:pt>
    <dgm:pt modelId="{C2F12815-E226-4829-8E00-BDE767546F3A}" type="pres">
      <dgm:prSet presAssocID="{5567C16F-7210-4AFC-9040-493DF4933A27}" presName="linear" presStyleCnt="0">
        <dgm:presLayoutVars>
          <dgm:animLvl val="lvl"/>
          <dgm:resizeHandles val="exact"/>
        </dgm:presLayoutVars>
      </dgm:prSet>
      <dgm:spPr/>
    </dgm:pt>
    <dgm:pt modelId="{ED90B38A-346F-4EC6-9EB6-1A902B0627A8}" type="pres">
      <dgm:prSet presAssocID="{8BE00A22-F46A-4F38-A8FB-FF853890A85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E89D9CD-CF82-4D6C-93C6-98912AEFD19E}" type="pres">
      <dgm:prSet presAssocID="{8BE00A22-F46A-4F38-A8FB-FF853890A85F}" presName="childText" presStyleLbl="revTx" presStyleIdx="0" presStyleCnt="2">
        <dgm:presLayoutVars>
          <dgm:bulletEnabled val="1"/>
        </dgm:presLayoutVars>
      </dgm:prSet>
      <dgm:spPr/>
    </dgm:pt>
    <dgm:pt modelId="{03470861-72E8-4C50-8E20-29C315C96F66}" type="pres">
      <dgm:prSet presAssocID="{4EF2EC83-DF7A-4F17-B93A-BCA76F45D3D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3224CB7-0496-4411-A8E9-A5C6147F3C05}" type="pres">
      <dgm:prSet presAssocID="{4EF2EC83-DF7A-4F17-B93A-BCA76F45D3D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560B31C-7FE7-482A-B672-BDD5E926A4F2}" type="presOf" srcId="{31BBF2FF-FE90-4967-ACFA-EA99BDDF7CE4}" destId="{8E89D9CD-CF82-4D6C-93C6-98912AEFD19E}" srcOrd="0" destOrd="1" presId="urn:microsoft.com/office/officeart/2005/8/layout/vList2"/>
    <dgm:cxn modelId="{BB337828-6735-4AE9-A874-F5B8D5827C15}" srcId="{4EF2EC83-DF7A-4F17-B93A-BCA76F45D3DD}" destId="{EC792A5F-61C7-4002-B741-0F6CA7F1FB3D}" srcOrd="2" destOrd="0" parTransId="{0D736A51-9086-48EC-AC96-2346E4F34B7A}" sibTransId="{6722DBCD-A742-49F8-9FAD-9221CA51B2CE}"/>
    <dgm:cxn modelId="{A53C0C5F-0CA2-4DE5-90A3-83A51D69B938}" srcId="{8BE00A22-F46A-4F38-A8FB-FF853890A85F}" destId="{97B81D38-AB95-41C8-9AE9-9A0CF6B188AA}" srcOrd="2" destOrd="0" parTransId="{B2CA70F2-C122-4F2B-B08D-9671C6F719DF}" sibTransId="{666C45A3-EF67-49F9-9671-DD6300BA9499}"/>
    <dgm:cxn modelId="{2BEFFF46-617E-4245-8622-BEC59D49C8F6}" srcId="{8BE00A22-F46A-4F38-A8FB-FF853890A85F}" destId="{31BBF2FF-FE90-4967-ACFA-EA99BDDF7CE4}" srcOrd="1" destOrd="0" parTransId="{68002EB8-9742-4635-896C-6EB186A57461}" sibTransId="{056771D1-EE39-4076-A3D0-E75630C1D6CD}"/>
    <dgm:cxn modelId="{DEB0AE6A-BFDA-4E47-9B82-3D6F45DEC36A}" srcId="{5567C16F-7210-4AFC-9040-493DF4933A27}" destId="{4EF2EC83-DF7A-4F17-B93A-BCA76F45D3DD}" srcOrd="1" destOrd="0" parTransId="{A0E8C0D3-1F5C-4833-824F-E6CBABE6D85F}" sibTransId="{5CE6E2A3-3163-47FF-97EA-E5E7472392C0}"/>
    <dgm:cxn modelId="{A6834F77-9A08-4DA1-BA60-BE4A5D007981}" type="presOf" srcId="{5567C16F-7210-4AFC-9040-493DF4933A27}" destId="{C2F12815-E226-4829-8E00-BDE767546F3A}" srcOrd="0" destOrd="0" presId="urn:microsoft.com/office/officeart/2005/8/layout/vList2"/>
    <dgm:cxn modelId="{350A3759-8FEF-40E4-A334-A48731AA031A}" type="presOf" srcId="{3CBE7A4D-40CD-4038-87FF-C3CD2CDA0B7A}" destId="{03224CB7-0496-4411-A8E9-A5C6147F3C05}" srcOrd="0" destOrd="1" presId="urn:microsoft.com/office/officeart/2005/8/layout/vList2"/>
    <dgm:cxn modelId="{775ED959-6907-4281-A682-2A68723BCF11}" type="presOf" srcId="{03062D1B-D844-4F4B-9913-B6B39B9A6746}" destId="{8E89D9CD-CF82-4D6C-93C6-98912AEFD19E}" srcOrd="0" destOrd="0" presId="urn:microsoft.com/office/officeart/2005/8/layout/vList2"/>
    <dgm:cxn modelId="{2764AC5A-427A-4C82-A6D8-7C9678946FF4}" type="presOf" srcId="{8BE00A22-F46A-4F38-A8FB-FF853890A85F}" destId="{ED90B38A-346F-4EC6-9EB6-1A902B0627A8}" srcOrd="0" destOrd="0" presId="urn:microsoft.com/office/officeart/2005/8/layout/vList2"/>
    <dgm:cxn modelId="{C9876088-A815-4766-BCF7-75D5E69972E0}" type="presOf" srcId="{97B81D38-AB95-41C8-9AE9-9A0CF6B188AA}" destId="{8E89D9CD-CF82-4D6C-93C6-98912AEFD19E}" srcOrd="0" destOrd="2" presId="urn:microsoft.com/office/officeart/2005/8/layout/vList2"/>
    <dgm:cxn modelId="{C2C86F93-3BDA-4F3D-8461-4E54A4AC7037}" srcId="{4EF2EC83-DF7A-4F17-B93A-BCA76F45D3DD}" destId="{3CBE7A4D-40CD-4038-87FF-C3CD2CDA0B7A}" srcOrd="1" destOrd="0" parTransId="{40005DB1-F5B1-4058-9E4D-352CC303998D}" sibTransId="{9D044212-EB94-4718-8362-8B192E384C21}"/>
    <dgm:cxn modelId="{050E5BC4-B3DC-47AE-B04F-265FDF7EC9D4}" type="presOf" srcId="{413A3ADA-371A-4CA1-8590-8F3EA5A2A218}" destId="{03224CB7-0496-4411-A8E9-A5C6147F3C05}" srcOrd="0" destOrd="0" presId="urn:microsoft.com/office/officeart/2005/8/layout/vList2"/>
    <dgm:cxn modelId="{EC5747C6-21DE-45E7-B30F-2BCEB82627C9}" srcId="{4EF2EC83-DF7A-4F17-B93A-BCA76F45D3DD}" destId="{413A3ADA-371A-4CA1-8590-8F3EA5A2A218}" srcOrd="0" destOrd="0" parTransId="{035564B7-5712-46EA-81CF-12B0A22BF6BC}" sibTransId="{B084CF3B-B6AC-4BE8-A89F-C197689ABDE7}"/>
    <dgm:cxn modelId="{600DA0C7-52DA-446C-B4D9-6F922874C9FB}" srcId="{8BE00A22-F46A-4F38-A8FB-FF853890A85F}" destId="{03062D1B-D844-4F4B-9913-B6B39B9A6746}" srcOrd="0" destOrd="0" parTransId="{3A228B37-9FB3-4DEE-9982-6D59F1EB4984}" sibTransId="{4C6C2D36-2E39-4442-A279-4A4CD0056ACE}"/>
    <dgm:cxn modelId="{DA1C28D1-5900-4B1B-983F-C4F87602A2E7}" type="presOf" srcId="{4EF2EC83-DF7A-4F17-B93A-BCA76F45D3DD}" destId="{03470861-72E8-4C50-8E20-29C315C96F66}" srcOrd="0" destOrd="0" presId="urn:microsoft.com/office/officeart/2005/8/layout/vList2"/>
    <dgm:cxn modelId="{2F9258DC-47FD-4C9B-AFB1-DC3C7A9C6191}" type="presOf" srcId="{EC792A5F-61C7-4002-B741-0F6CA7F1FB3D}" destId="{03224CB7-0496-4411-A8E9-A5C6147F3C05}" srcOrd="0" destOrd="2" presId="urn:microsoft.com/office/officeart/2005/8/layout/vList2"/>
    <dgm:cxn modelId="{5F6F0DE2-7DAA-4A7F-AE98-EE65CCDFFBC3}" srcId="{5567C16F-7210-4AFC-9040-493DF4933A27}" destId="{8BE00A22-F46A-4F38-A8FB-FF853890A85F}" srcOrd="0" destOrd="0" parTransId="{894F02B0-685F-4E4D-B5EE-3D79A42FF2FF}" sibTransId="{955BDB4F-650C-436E-BBF7-C4BA06A36EE5}"/>
    <dgm:cxn modelId="{E84D63F6-4D68-41E3-ADDE-17408112FC21}" type="presParOf" srcId="{C2F12815-E226-4829-8E00-BDE767546F3A}" destId="{ED90B38A-346F-4EC6-9EB6-1A902B0627A8}" srcOrd="0" destOrd="0" presId="urn:microsoft.com/office/officeart/2005/8/layout/vList2"/>
    <dgm:cxn modelId="{C26DE0C1-7934-49CD-89D9-A4B0731E7E26}" type="presParOf" srcId="{C2F12815-E226-4829-8E00-BDE767546F3A}" destId="{8E89D9CD-CF82-4D6C-93C6-98912AEFD19E}" srcOrd="1" destOrd="0" presId="urn:microsoft.com/office/officeart/2005/8/layout/vList2"/>
    <dgm:cxn modelId="{E477F8B1-0C5B-4590-BB9B-FBA978BE631A}" type="presParOf" srcId="{C2F12815-E226-4829-8E00-BDE767546F3A}" destId="{03470861-72E8-4C50-8E20-29C315C96F66}" srcOrd="2" destOrd="0" presId="urn:microsoft.com/office/officeart/2005/8/layout/vList2"/>
    <dgm:cxn modelId="{80A77746-E922-4D7A-B1CD-7015BD5FF474}" type="presParOf" srcId="{C2F12815-E226-4829-8E00-BDE767546F3A}" destId="{03224CB7-0496-4411-A8E9-A5C6147F3C0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F6DB92-7F0F-415E-BD2A-09F693D5A9CC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285DF5-DFAA-41E4-9FB3-C5BB9545B5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Flow Time Improvement: </a:t>
          </a:r>
          <a:r>
            <a:rPr lang="en-US"/>
            <a:t>The alternative scenario demonstrates shorter average flow times compared to the current scenario, reflecting improved efficiency and operational performance.</a:t>
          </a:r>
        </a:p>
      </dgm:t>
    </dgm:pt>
    <dgm:pt modelId="{F50F2A74-852E-410C-ABDA-281B0EFAF4EA}" type="parTrans" cxnId="{D31E0DB0-CB74-449B-A59A-6E79EECE12AB}">
      <dgm:prSet/>
      <dgm:spPr/>
      <dgm:t>
        <a:bodyPr/>
        <a:lstStyle/>
        <a:p>
          <a:endParaRPr lang="en-US"/>
        </a:p>
      </dgm:t>
    </dgm:pt>
    <dgm:pt modelId="{76B1234E-4903-4FB1-9EF9-D55C468AD1D4}" type="sibTrans" cxnId="{D31E0DB0-CB74-449B-A59A-6E79EECE12AB}">
      <dgm:prSet/>
      <dgm:spPr/>
      <dgm:t>
        <a:bodyPr/>
        <a:lstStyle/>
        <a:p>
          <a:endParaRPr lang="en-US"/>
        </a:p>
      </dgm:t>
    </dgm:pt>
    <dgm:pt modelId="{DB47F4AE-6C85-4675-B822-B9B225F1DF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Reduced Delays Across Response Types: The alternative scenario shows lower delays at both the slowest and fastest ends of the processing spectrum, enhancing system throughput and reliability.</a:t>
          </a:r>
        </a:p>
      </dgm:t>
    </dgm:pt>
    <dgm:pt modelId="{8B0AF410-9A14-43D4-B7D7-B68AEC89E44D}" type="parTrans" cxnId="{85C19DA2-5A7C-46C1-8D9B-5015C2FB0634}">
      <dgm:prSet/>
      <dgm:spPr/>
      <dgm:t>
        <a:bodyPr/>
        <a:lstStyle/>
        <a:p>
          <a:endParaRPr lang="en-US"/>
        </a:p>
      </dgm:t>
    </dgm:pt>
    <dgm:pt modelId="{E945D760-B6C8-4F50-8F0E-9F7F5D49ED1D}" type="sibTrans" cxnId="{85C19DA2-5A7C-46C1-8D9B-5015C2FB0634}">
      <dgm:prSet/>
      <dgm:spPr/>
      <dgm:t>
        <a:bodyPr/>
        <a:lstStyle/>
        <a:p>
          <a:endParaRPr lang="en-US"/>
        </a:p>
      </dgm:t>
    </dgm:pt>
    <dgm:pt modelId="{D8093FFB-2228-4317-B31C-A61081FC00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Statistically Significant Findings: The analysis revealed that only "Capstone" and "Final Costs" showed significant differences between the current and alternative processes, indicating meaningful changes in these areas.</a:t>
          </a:r>
        </a:p>
      </dgm:t>
    </dgm:pt>
    <dgm:pt modelId="{8B2BC110-4CD5-4B91-A14B-4A39E1B7EA53}" type="parTrans" cxnId="{FA2DB9FB-1E09-4DDE-B5A4-F96B4132D575}">
      <dgm:prSet/>
      <dgm:spPr/>
      <dgm:t>
        <a:bodyPr/>
        <a:lstStyle/>
        <a:p>
          <a:endParaRPr lang="en-US"/>
        </a:p>
      </dgm:t>
    </dgm:pt>
    <dgm:pt modelId="{E206FB52-4F1E-40E0-8555-68FF75A93963}" type="sibTrans" cxnId="{FA2DB9FB-1E09-4DDE-B5A4-F96B4132D575}">
      <dgm:prSet/>
      <dgm:spPr/>
      <dgm:t>
        <a:bodyPr/>
        <a:lstStyle/>
        <a:p>
          <a:endParaRPr lang="en-US"/>
        </a:p>
      </dgm:t>
    </dgm:pt>
    <dgm:pt modelId="{EB662426-1C18-4E8F-8ABA-6D601304C2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 Significant Changes in Other Categories: Categories such as Bio and Ag, Chem and Civil, MIE Undergrad, Waterjet, Machining, Procurement, EDM, and Welding showed no significant differences, suggesting the observed variations are random.</a:t>
          </a:r>
        </a:p>
      </dgm:t>
    </dgm:pt>
    <dgm:pt modelId="{DE41799A-7E79-45C4-B483-10529F5B6416}" type="parTrans" cxnId="{753C37AD-F0F0-4B31-90AB-B24AD90C98BB}">
      <dgm:prSet/>
      <dgm:spPr/>
      <dgm:t>
        <a:bodyPr/>
        <a:lstStyle/>
        <a:p>
          <a:endParaRPr lang="en-US"/>
        </a:p>
      </dgm:t>
    </dgm:pt>
    <dgm:pt modelId="{10715F56-5216-4007-9126-F0B448CB8D53}" type="sibTrans" cxnId="{753C37AD-F0F0-4B31-90AB-B24AD90C98BB}">
      <dgm:prSet/>
      <dgm:spPr/>
      <dgm:t>
        <a:bodyPr/>
        <a:lstStyle/>
        <a:p>
          <a:endParaRPr lang="en-US"/>
        </a:p>
      </dgm:t>
    </dgm:pt>
    <dgm:pt modelId="{20B6CB7C-1CB5-47EC-8F5B-D1E2BB9C8D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Operational Insights and Strategic Recommendations: The findings highlight opportunities to optimize bottlenecks like procurement and final costs by implementing priority-based queuing and increasing workstation capacity, improving system flow and efficiency.</a:t>
          </a:r>
        </a:p>
      </dgm:t>
    </dgm:pt>
    <dgm:pt modelId="{0A731774-DFD8-4BDD-A22C-C30F54D807FA}" type="parTrans" cxnId="{126C2D76-34F0-4EF0-86D4-F01CC036C462}">
      <dgm:prSet/>
      <dgm:spPr/>
      <dgm:t>
        <a:bodyPr/>
        <a:lstStyle/>
        <a:p>
          <a:endParaRPr lang="en-US"/>
        </a:p>
      </dgm:t>
    </dgm:pt>
    <dgm:pt modelId="{0FF338CD-FEF5-4776-B9B8-AA10576145B3}" type="sibTrans" cxnId="{126C2D76-34F0-4EF0-86D4-F01CC036C462}">
      <dgm:prSet/>
      <dgm:spPr/>
      <dgm:t>
        <a:bodyPr/>
        <a:lstStyle/>
        <a:p>
          <a:endParaRPr lang="en-US"/>
        </a:p>
      </dgm:t>
    </dgm:pt>
    <dgm:pt modelId="{7D64E31A-7A4E-46C3-A0E3-04049E02E5B9}" type="pres">
      <dgm:prSet presAssocID="{88F6DB92-7F0F-415E-BD2A-09F693D5A9CC}" presName="root" presStyleCnt="0">
        <dgm:presLayoutVars>
          <dgm:dir/>
          <dgm:resizeHandles val="exact"/>
        </dgm:presLayoutVars>
      </dgm:prSet>
      <dgm:spPr/>
    </dgm:pt>
    <dgm:pt modelId="{951DB21C-A9B1-4ACD-AB65-563B41444057}" type="pres">
      <dgm:prSet presAssocID="{8E285DF5-DFAA-41E4-9FB3-C5BB9545B5A5}" presName="compNode" presStyleCnt="0"/>
      <dgm:spPr/>
    </dgm:pt>
    <dgm:pt modelId="{2CD9C2A8-735D-429C-8F78-CAF0A99997D4}" type="pres">
      <dgm:prSet presAssocID="{8E285DF5-DFAA-41E4-9FB3-C5BB9545B5A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3DA7957B-CD96-4447-8F91-4CA415F9104D}" type="pres">
      <dgm:prSet presAssocID="{8E285DF5-DFAA-41E4-9FB3-C5BB9545B5A5}" presName="spaceRect" presStyleCnt="0"/>
      <dgm:spPr/>
    </dgm:pt>
    <dgm:pt modelId="{E9CA86CF-9C6F-4FDC-9D7F-968A0842A0C0}" type="pres">
      <dgm:prSet presAssocID="{8E285DF5-DFAA-41E4-9FB3-C5BB9545B5A5}" presName="textRect" presStyleLbl="revTx" presStyleIdx="0" presStyleCnt="5">
        <dgm:presLayoutVars>
          <dgm:chMax val="1"/>
          <dgm:chPref val="1"/>
        </dgm:presLayoutVars>
      </dgm:prSet>
      <dgm:spPr/>
    </dgm:pt>
    <dgm:pt modelId="{5A3FCD5A-D21E-41C1-81A7-723BCDC83AB4}" type="pres">
      <dgm:prSet presAssocID="{76B1234E-4903-4FB1-9EF9-D55C468AD1D4}" presName="sibTrans" presStyleCnt="0"/>
      <dgm:spPr/>
    </dgm:pt>
    <dgm:pt modelId="{6C43C4AA-E3FD-4F83-9DBB-0EEE2E70973A}" type="pres">
      <dgm:prSet presAssocID="{DB47F4AE-6C85-4675-B822-B9B225F1DF75}" presName="compNode" presStyleCnt="0"/>
      <dgm:spPr/>
    </dgm:pt>
    <dgm:pt modelId="{312F2D9B-D1E9-4003-B4CF-00AB9AB14667}" type="pres">
      <dgm:prSet presAssocID="{DB47F4AE-6C85-4675-B822-B9B225F1DF7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7F521033-DAB7-4DFD-9E3B-161ECD80B19A}" type="pres">
      <dgm:prSet presAssocID="{DB47F4AE-6C85-4675-B822-B9B225F1DF75}" presName="spaceRect" presStyleCnt="0"/>
      <dgm:spPr/>
    </dgm:pt>
    <dgm:pt modelId="{943856DF-4521-4D39-B226-2513537BC17F}" type="pres">
      <dgm:prSet presAssocID="{DB47F4AE-6C85-4675-B822-B9B225F1DF75}" presName="textRect" presStyleLbl="revTx" presStyleIdx="1" presStyleCnt="5">
        <dgm:presLayoutVars>
          <dgm:chMax val="1"/>
          <dgm:chPref val="1"/>
        </dgm:presLayoutVars>
      </dgm:prSet>
      <dgm:spPr/>
    </dgm:pt>
    <dgm:pt modelId="{1848F130-04FD-4053-8BBF-480A78BD25FE}" type="pres">
      <dgm:prSet presAssocID="{E945D760-B6C8-4F50-8F0E-9F7F5D49ED1D}" presName="sibTrans" presStyleCnt="0"/>
      <dgm:spPr/>
    </dgm:pt>
    <dgm:pt modelId="{A4C72728-E972-4544-A511-F4213D87435A}" type="pres">
      <dgm:prSet presAssocID="{D8093FFB-2228-4317-B31C-A61081FC003E}" presName="compNode" presStyleCnt="0"/>
      <dgm:spPr/>
    </dgm:pt>
    <dgm:pt modelId="{5E4E7D47-B674-4F22-B1F9-198F7DE609AD}" type="pres">
      <dgm:prSet presAssocID="{D8093FFB-2228-4317-B31C-A61081FC003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E83FA6BB-6449-470E-9DB1-B6B0D7ABC4DF}" type="pres">
      <dgm:prSet presAssocID="{D8093FFB-2228-4317-B31C-A61081FC003E}" presName="spaceRect" presStyleCnt="0"/>
      <dgm:spPr/>
    </dgm:pt>
    <dgm:pt modelId="{95270457-D081-4484-81BB-F3B8553FBB7E}" type="pres">
      <dgm:prSet presAssocID="{D8093FFB-2228-4317-B31C-A61081FC003E}" presName="textRect" presStyleLbl="revTx" presStyleIdx="2" presStyleCnt="5">
        <dgm:presLayoutVars>
          <dgm:chMax val="1"/>
          <dgm:chPref val="1"/>
        </dgm:presLayoutVars>
      </dgm:prSet>
      <dgm:spPr/>
    </dgm:pt>
    <dgm:pt modelId="{003E50AE-E930-4974-98A8-59F1FF80CBB5}" type="pres">
      <dgm:prSet presAssocID="{E206FB52-4F1E-40E0-8555-68FF75A93963}" presName="sibTrans" presStyleCnt="0"/>
      <dgm:spPr/>
    </dgm:pt>
    <dgm:pt modelId="{37286BDB-1382-4963-BB7A-171B63890D34}" type="pres">
      <dgm:prSet presAssocID="{EB662426-1C18-4E8F-8ABA-6D601304C203}" presName="compNode" presStyleCnt="0"/>
      <dgm:spPr/>
    </dgm:pt>
    <dgm:pt modelId="{08905C56-844A-48CE-90D5-456EA7EE6F6C}" type="pres">
      <dgm:prSet presAssocID="{EB662426-1C18-4E8F-8ABA-6D601304C20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B1A8FBDD-AC4B-4CAF-89EE-02BD9A4E5C16}" type="pres">
      <dgm:prSet presAssocID="{EB662426-1C18-4E8F-8ABA-6D601304C203}" presName="spaceRect" presStyleCnt="0"/>
      <dgm:spPr/>
    </dgm:pt>
    <dgm:pt modelId="{2121D849-293D-45CE-A88C-CC30968ADE3F}" type="pres">
      <dgm:prSet presAssocID="{EB662426-1C18-4E8F-8ABA-6D601304C203}" presName="textRect" presStyleLbl="revTx" presStyleIdx="3" presStyleCnt="5">
        <dgm:presLayoutVars>
          <dgm:chMax val="1"/>
          <dgm:chPref val="1"/>
        </dgm:presLayoutVars>
      </dgm:prSet>
      <dgm:spPr/>
    </dgm:pt>
    <dgm:pt modelId="{7537B7E1-0FBE-44B3-B536-86628EFF6D13}" type="pres">
      <dgm:prSet presAssocID="{10715F56-5216-4007-9126-F0B448CB8D53}" presName="sibTrans" presStyleCnt="0"/>
      <dgm:spPr/>
    </dgm:pt>
    <dgm:pt modelId="{5C4A3356-12C8-4566-BD29-7D752AB5841D}" type="pres">
      <dgm:prSet presAssocID="{20B6CB7C-1CB5-47EC-8F5B-D1E2BB9C8D69}" presName="compNode" presStyleCnt="0"/>
      <dgm:spPr/>
    </dgm:pt>
    <dgm:pt modelId="{2B080B5E-D1F8-49B7-BF09-998D74BA1C9E}" type="pres">
      <dgm:prSet presAssocID="{20B6CB7C-1CB5-47EC-8F5B-D1E2BB9C8D6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E142D01A-A310-494A-AA21-11F2A6D65942}" type="pres">
      <dgm:prSet presAssocID="{20B6CB7C-1CB5-47EC-8F5B-D1E2BB9C8D69}" presName="spaceRect" presStyleCnt="0"/>
      <dgm:spPr/>
    </dgm:pt>
    <dgm:pt modelId="{B5B82389-BDC6-449B-A271-5FA02434A738}" type="pres">
      <dgm:prSet presAssocID="{20B6CB7C-1CB5-47EC-8F5B-D1E2BB9C8D6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C5DC041-6E3D-424E-9EF5-C4E6FEB3D69E}" type="presOf" srcId="{8E285DF5-DFAA-41E4-9FB3-C5BB9545B5A5}" destId="{E9CA86CF-9C6F-4FDC-9D7F-968A0842A0C0}" srcOrd="0" destOrd="0" presId="urn:microsoft.com/office/officeart/2018/2/layout/IconLabelList"/>
    <dgm:cxn modelId="{50087E68-B3AA-409A-9DE2-E7BE891FDCB2}" type="presOf" srcId="{D8093FFB-2228-4317-B31C-A61081FC003E}" destId="{95270457-D081-4484-81BB-F3B8553FBB7E}" srcOrd="0" destOrd="0" presId="urn:microsoft.com/office/officeart/2018/2/layout/IconLabelList"/>
    <dgm:cxn modelId="{126C2D76-34F0-4EF0-86D4-F01CC036C462}" srcId="{88F6DB92-7F0F-415E-BD2A-09F693D5A9CC}" destId="{20B6CB7C-1CB5-47EC-8F5B-D1E2BB9C8D69}" srcOrd="4" destOrd="0" parTransId="{0A731774-DFD8-4BDD-A22C-C30F54D807FA}" sibTransId="{0FF338CD-FEF5-4776-B9B8-AA10576145B3}"/>
    <dgm:cxn modelId="{57464E81-997B-4094-93F9-7A8C407CC352}" type="presOf" srcId="{20B6CB7C-1CB5-47EC-8F5B-D1E2BB9C8D69}" destId="{B5B82389-BDC6-449B-A271-5FA02434A738}" srcOrd="0" destOrd="0" presId="urn:microsoft.com/office/officeart/2018/2/layout/IconLabelList"/>
    <dgm:cxn modelId="{56D7109D-A925-4D57-BCE3-1C091B125C51}" type="presOf" srcId="{EB662426-1C18-4E8F-8ABA-6D601304C203}" destId="{2121D849-293D-45CE-A88C-CC30968ADE3F}" srcOrd="0" destOrd="0" presId="urn:microsoft.com/office/officeart/2018/2/layout/IconLabelList"/>
    <dgm:cxn modelId="{85C19DA2-5A7C-46C1-8D9B-5015C2FB0634}" srcId="{88F6DB92-7F0F-415E-BD2A-09F693D5A9CC}" destId="{DB47F4AE-6C85-4675-B822-B9B225F1DF75}" srcOrd="1" destOrd="0" parTransId="{8B0AF410-9A14-43D4-B7D7-B68AEC89E44D}" sibTransId="{E945D760-B6C8-4F50-8F0E-9F7F5D49ED1D}"/>
    <dgm:cxn modelId="{753C37AD-F0F0-4B31-90AB-B24AD90C98BB}" srcId="{88F6DB92-7F0F-415E-BD2A-09F693D5A9CC}" destId="{EB662426-1C18-4E8F-8ABA-6D601304C203}" srcOrd="3" destOrd="0" parTransId="{DE41799A-7E79-45C4-B483-10529F5B6416}" sibTransId="{10715F56-5216-4007-9126-F0B448CB8D53}"/>
    <dgm:cxn modelId="{D31E0DB0-CB74-449B-A59A-6E79EECE12AB}" srcId="{88F6DB92-7F0F-415E-BD2A-09F693D5A9CC}" destId="{8E285DF5-DFAA-41E4-9FB3-C5BB9545B5A5}" srcOrd="0" destOrd="0" parTransId="{F50F2A74-852E-410C-ABDA-281B0EFAF4EA}" sibTransId="{76B1234E-4903-4FB1-9EF9-D55C468AD1D4}"/>
    <dgm:cxn modelId="{EAABB5BC-A72F-4D97-9B6D-1D8CAA938C1A}" type="presOf" srcId="{DB47F4AE-6C85-4675-B822-B9B225F1DF75}" destId="{943856DF-4521-4D39-B226-2513537BC17F}" srcOrd="0" destOrd="0" presId="urn:microsoft.com/office/officeart/2018/2/layout/IconLabelList"/>
    <dgm:cxn modelId="{448ACBE4-B95D-4BD1-B290-52F9A50D74BE}" type="presOf" srcId="{88F6DB92-7F0F-415E-BD2A-09F693D5A9CC}" destId="{7D64E31A-7A4E-46C3-A0E3-04049E02E5B9}" srcOrd="0" destOrd="0" presId="urn:microsoft.com/office/officeart/2018/2/layout/IconLabelList"/>
    <dgm:cxn modelId="{FA2DB9FB-1E09-4DDE-B5A4-F96B4132D575}" srcId="{88F6DB92-7F0F-415E-BD2A-09F693D5A9CC}" destId="{D8093FFB-2228-4317-B31C-A61081FC003E}" srcOrd="2" destOrd="0" parTransId="{8B2BC110-4CD5-4B91-A14B-4A39E1B7EA53}" sibTransId="{E206FB52-4F1E-40E0-8555-68FF75A93963}"/>
    <dgm:cxn modelId="{20D04FED-15DA-481C-8CA7-224123F0D42A}" type="presParOf" srcId="{7D64E31A-7A4E-46C3-A0E3-04049E02E5B9}" destId="{951DB21C-A9B1-4ACD-AB65-563B41444057}" srcOrd="0" destOrd="0" presId="urn:microsoft.com/office/officeart/2018/2/layout/IconLabelList"/>
    <dgm:cxn modelId="{536A314C-8FAA-4B33-8F6C-CEBDED2D7B5E}" type="presParOf" srcId="{951DB21C-A9B1-4ACD-AB65-563B41444057}" destId="{2CD9C2A8-735D-429C-8F78-CAF0A99997D4}" srcOrd="0" destOrd="0" presId="urn:microsoft.com/office/officeart/2018/2/layout/IconLabelList"/>
    <dgm:cxn modelId="{51E3E6DA-6C4C-4DDE-985F-DBA83B1B9BE2}" type="presParOf" srcId="{951DB21C-A9B1-4ACD-AB65-563B41444057}" destId="{3DA7957B-CD96-4447-8F91-4CA415F9104D}" srcOrd="1" destOrd="0" presId="urn:microsoft.com/office/officeart/2018/2/layout/IconLabelList"/>
    <dgm:cxn modelId="{42B260FD-711B-47AE-AF72-5CE514BC28E0}" type="presParOf" srcId="{951DB21C-A9B1-4ACD-AB65-563B41444057}" destId="{E9CA86CF-9C6F-4FDC-9D7F-968A0842A0C0}" srcOrd="2" destOrd="0" presId="urn:microsoft.com/office/officeart/2018/2/layout/IconLabelList"/>
    <dgm:cxn modelId="{4FCDEC41-EF95-4D3D-B7D2-ABC0B9B5C526}" type="presParOf" srcId="{7D64E31A-7A4E-46C3-A0E3-04049E02E5B9}" destId="{5A3FCD5A-D21E-41C1-81A7-723BCDC83AB4}" srcOrd="1" destOrd="0" presId="urn:microsoft.com/office/officeart/2018/2/layout/IconLabelList"/>
    <dgm:cxn modelId="{83E84A6D-CED4-4351-8A09-5BBA524DD8ED}" type="presParOf" srcId="{7D64E31A-7A4E-46C3-A0E3-04049E02E5B9}" destId="{6C43C4AA-E3FD-4F83-9DBB-0EEE2E70973A}" srcOrd="2" destOrd="0" presId="urn:microsoft.com/office/officeart/2018/2/layout/IconLabelList"/>
    <dgm:cxn modelId="{3911B4AF-D826-49BD-B3B9-DBED69DCF7D0}" type="presParOf" srcId="{6C43C4AA-E3FD-4F83-9DBB-0EEE2E70973A}" destId="{312F2D9B-D1E9-4003-B4CF-00AB9AB14667}" srcOrd="0" destOrd="0" presId="urn:microsoft.com/office/officeart/2018/2/layout/IconLabelList"/>
    <dgm:cxn modelId="{88FD0C71-1E5B-47F6-A051-AF6F7AA26DF5}" type="presParOf" srcId="{6C43C4AA-E3FD-4F83-9DBB-0EEE2E70973A}" destId="{7F521033-DAB7-4DFD-9E3B-161ECD80B19A}" srcOrd="1" destOrd="0" presId="urn:microsoft.com/office/officeart/2018/2/layout/IconLabelList"/>
    <dgm:cxn modelId="{F8270B80-5BA7-439B-B095-F3805C11B3D9}" type="presParOf" srcId="{6C43C4AA-E3FD-4F83-9DBB-0EEE2E70973A}" destId="{943856DF-4521-4D39-B226-2513537BC17F}" srcOrd="2" destOrd="0" presId="urn:microsoft.com/office/officeart/2018/2/layout/IconLabelList"/>
    <dgm:cxn modelId="{D543C323-892C-4B67-97D7-B32B05991BD4}" type="presParOf" srcId="{7D64E31A-7A4E-46C3-A0E3-04049E02E5B9}" destId="{1848F130-04FD-4053-8BBF-480A78BD25FE}" srcOrd="3" destOrd="0" presId="urn:microsoft.com/office/officeart/2018/2/layout/IconLabelList"/>
    <dgm:cxn modelId="{36B03905-5BFA-492D-B29B-FDB4E8F3787B}" type="presParOf" srcId="{7D64E31A-7A4E-46C3-A0E3-04049E02E5B9}" destId="{A4C72728-E972-4544-A511-F4213D87435A}" srcOrd="4" destOrd="0" presId="urn:microsoft.com/office/officeart/2018/2/layout/IconLabelList"/>
    <dgm:cxn modelId="{F7715DF3-51E4-4C8C-B813-937D83AF170B}" type="presParOf" srcId="{A4C72728-E972-4544-A511-F4213D87435A}" destId="{5E4E7D47-B674-4F22-B1F9-198F7DE609AD}" srcOrd="0" destOrd="0" presId="urn:microsoft.com/office/officeart/2018/2/layout/IconLabelList"/>
    <dgm:cxn modelId="{78CA5065-58AA-4728-9763-FBAA4D3F927E}" type="presParOf" srcId="{A4C72728-E972-4544-A511-F4213D87435A}" destId="{E83FA6BB-6449-470E-9DB1-B6B0D7ABC4DF}" srcOrd="1" destOrd="0" presId="urn:microsoft.com/office/officeart/2018/2/layout/IconLabelList"/>
    <dgm:cxn modelId="{01814C6C-C19D-4E2F-AB84-BD56D0BC0337}" type="presParOf" srcId="{A4C72728-E972-4544-A511-F4213D87435A}" destId="{95270457-D081-4484-81BB-F3B8553FBB7E}" srcOrd="2" destOrd="0" presId="urn:microsoft.com/office/officeart/2018/2/layout/IconLabelList"/>
    <dgm:cxn modelId="{E70F1B69-EE2A-45F4-A9AD-8EBE29C7A06E}" type="presParOf" srcId="{7D64E31A-7A4E-46C3-A0E3-04049E02E5B9}" destId="{003E50AE-E930-4974-98A8-59F1FF80CBB5}" srcOrd="5" destOrd="0" presId="urn:microsoft.com/office/officeart/2018/2/layout/IconLabelList"/>
    <dgm:cxn modelId="{50FDB32A-5562-42CB-87AE-753B3FDCAE82}" type="presParOf" srcId="{7D64E31A-7A4E-46C3-A0E3-04049E02E5B9}" destId="{37286BDB-1382-4963-BB7A-171B63890D34}" srcOrd="6" destOrd="0" presId="urn:microsoft.com/office/officeart/2018/2/layout/IconLabelList"/>
    <dgm:cxn modelId="{B650A0E4-D621-488B-9B9E-650A4238BF88}" type="presParOf" srcId="{37286BDB-1382-4963-BB7A-171B63890D34}" destId="{08905C56-844A-48CE-90D5-456EA7EE6F6C}" srcOrd="0" destOrd="0" presId="urn:microsoft.com/office/officeart/2018/2/layout/IconLabelList"/>
    <dgm:cxn modelId="{C25C4EC3-644E-4A42-8FBF-033BF5B88BED}" type="presParOf" srcId="{37286BDB-1382-4963-BB7A-171B63890D34}" destId="{B1A8FBDD-AC4B-4CAF-89EE-02BD9A4E5C16}" srcOrd="1" destOrd="0" presId="urn:microsoft.com/office/officeart/2018/2/layout/IconLabelList"/>
    <dgm:cxn modelId="{ED9AE621-EAAE-4BF2-BEA0-F5D7653F0A44}" type="presParOf" srcId="{37286BDB-1382-4963-BB7A-171B63890D34}" destId="{2121D849-293D-45CE-A88C-CC30968ADE3F}" srcOrd="2" destOrd="0" presId="urn:microsoft.com/office/officeart/2018/2/layout/IconLabelList"/>
    <dgm:cxn modelId="{4F6F9CCC-04AD-45B3-AC50-CB74220B9C0F}" type="presParOf" srcId="{7D64E31A-7A4E-46C3-A0E3-04049E02E5B9}" destId="{7537B7E1-0FBE-44B3-B536-86628EFF6D13}" srcOrd="7" destOrd="0" presId="urn:microsoft.com/office/officeart/2018/2/layout/IconLabelList"/>
    <dgm:cxn modelId="{6710B713-6912-472F-80CD-1C1111F3A1B4}" type="presParOf" srcId="{7D64E31A-7A4E-46C3-A0E3-04049E02E5B9}" destId="{5C4A3356-12C8-4566-BD29-7D752AB5841D}" srcOrd="8" destOrd="0" presId="urn:microsoft.com/office/officeart/2018/2/layout/IconLabelList"/>
    <dgm:cxn modelId="{EFF89F16-C7E1-44DD-AFCE-F95AF52E2A2C}" type="presParOf" srcId="{5C4A3356-12C8-4566-BD29-7D752AB5841D}" destId="{2B080B5E-D1F8-49B7-BF09-998D74BA1C9E}" srcOrd="0" destOrd="0" presId="urn:microsoft.com/office/officeart/2018/2/layout/IconLabelList"/>
    <dgm:cxn modelId="{3C722FE8-130E-42AC-A725-C05290E5B495}" type="presParOf" srcId="{5C4A3356-12C8-4566-BD29-7D752AB5841D}" destId="{E142D01A-A310-494A-AA21-11F2A6D65942}" srcOrd="1" destOrd="0" presId="urn:microsoft.com/office/officeart/2018/2/layout/IconLabelList"/>
    <dgm:cxn modelId="{67955D3B-0A1A-4423-924F-96439FC152AA}" type="presParOf" srcId="{5C4A3356-12C8-4566-BD29-7D752AB5841D}" destId="{B5B82389-BDC6-449B-A271-5FA02434A73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FC861C-0149-4CAD-95D0-727BEBE5385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DACA082-6BDB-4944-B848-5F09E6CCA1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>
              <a:latin typeface="Neue Haas Grotesk Text Pro"/>
            </a:rPr>
            <a:t>Significant</a:t>
          </a:r>
          <a:r>
            <a:rPr lang="en-US" i="1"/>
            <a:t> improvements in flowtime and customer satisfaction.</a:t>
          </a:r>
          <a:endParaRPr lang="en-US"/>
        </a:p>
      </dgm:t>
    </dgm:pt>
    <dgm:pt modelId="{98062C3F-C368-478B-8BAE-35421827CF50}" type="parTrans" cxnId="{9DE983D0-6EF3-4D13-912D-DF05C6F34E49}">
      <dgm:prSet/>
      <dgm:spPr/>
      <dgm:t>
        <a:bodyPr/>
        <a:lstStyle/>
        <a:p>
          <a:endParaRPr lang="en-US"/>
        </a:p>
      </dgm:t>
    </dgm:pt>
    <dgm:pt modelId="{8E2046A7-51CD-4147-9149-E0D21ED1AECD}" type="sibTrans" cxnId="{9DE983D0-6EF3-4D13-912D-DF05C6F34E49}">
      <dgm:prSet/>
      <dgm:spPr/>
      <dgm:t>
        <a:bodyPr/>
        <a:lstStyle/>
        <a:p>
          <a:endParaRPr lang="en-US"/>
        </a:p>
      </dgm:t>
    </dgm:pt>
    <dgm:pt modelId="{9B57E18C-3790-40AC-9DD6-5A68568346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Validation of lean principles through simulation modeling.</a:t>
          </a:r>
          <a:endParaRPr lang="en-US"/>
        </a:p>
      </dgm:t>
    </dgm:pt>
    <dgm:pt modelId="{7B1E8CAD-2AA3-47A6-A70F-33728C5D4C8E}" type="parTrans" cxnId="{2AE85F31-1EF9-42DE-B0BF-F2A39B5A7D12}">
      <dgm:prSet/>
      <dgm:spPr/>
      <dgm:t>
        <a:bodyPr/>
        <a:lstStyle/>
        <a:p>
          <a:endParaRPr lang="en-US"/>
        </a:p>
      </dgm:t>
    </dgm:pt>
    <dgm:pt modelId="{1CBC9CEC-FD59-4427-A767-C18EE8EF9279}" type="sibTrans" cxnId="{2AE85F31-1EF9-42DE-B0BF-F2A39B5A7D12}">
      <dgm:prSet/>
      <dgm:spPr/>
      <dgm:t>
        <a:bodyPr/>
        <a:lstStyle/>
        <a:p>
          <a:endParaRPr lang="en-US"/>
        </a:p>
      </dgm:t>
    </dgm:pt>
    <dgm:pt modelId="{02B51857-ADF5-4D96-A51E-BC438EF39D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Recommendations for AMMF:</a:t>
          </a:r>
          <a:endParaRPr lang="en-US"/>
        </a:p>
      </dgm:t>
    </dgm:pt>
    <dgm:pt modelId="{6E40C44C-4091-44FB-AD74-B01F4DDE1B6F}" type="parTrans" cxnId="{FEB732C6-293D-4A39-A825-A62F96097DF8}">
      <dgm:prSet/>
      <dgm:spPr/>
      <dgm:t>
        <a:bodyPr/>
        <a:lstStyle/>
        <a:p>
          <a:endParaRPr lang="en-US"/>
        </a:p>
      </dgm:t>
    </dgm:pt>
    <dgm:pt modelId="{86A47399-A0E6-4231-9B97-0FF3E7C32126}" type="sibTrans" cxnId="{FEB732C6-293D-4A39-A825-A62F96097DF8}">
      <dgm:prSet/>
      <dgm:spPr/>
      <dgm:t>
        <a:bodyPr/>
        <a:lstStyle/>
        <a:p>
          <a:endParaRPr lang="en-US"/>
        </a:p>
      </dgm:t>
    </dgm:pt>
    <dgm:pt modelId="{B3728416-44D3-422A-B161-BCCF1D9A49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Implement capacity expansion</a:t>
          </a:r>
          <a:r>
            <a:rPr lang="en-US" i="1">
              <a:latin typeface="Neue Haas Grotesk Text Pro"/>
            </a:rPr>
            <a:t> for staff and machinines</a:t>
          </a:r>
          <a:r>
            <a:rPr lang="en-US" i="1"/>
            <a:t>.</a:t>
          </a:r>
          <a:endParaRPr lang="en-US" i="0">
            <a:latin typeface="Neue Haas Grotesk Text Pro"/>
          </a:endParaRPr>
        </a:p>
      </dgm:t>
    </dgm:pt>
    <dgm:pt modelId="{0C6D1675-8431-4D40-9C87-B1CDFE175894}" type="parTrans" cxnId="{25EDCBCA-B516-4DC7-9661-601CDF49426F}">
      <dgm:prSet/>
      <dgm:spPr/>
      <dgm:t>
        <a:bodyPr/>
        <a:lstStyle/>
        <a:p>
          <a:endParaRPr lang="en-US"/>
        </a:p>
      </dgm:t>
    </dgm:pt>
    <dgm:pt modelId="{B57F7963-2322-4575-B9C1-B0FE091176B7}" type="sibTrans" cxnId="{25EDCBCA-B516-4DC7-9661-601CDF49426F}">
      <dgm:prSet/>
      <dgm:spPr/>
      <dgm:t>
        <a:bodyPr/>
        <a:lstStyle/>
        <a:p>
          <a:endParaRPr lang="en-US"/>
        </a:p>
      </dgm:t>
    </dgm:pt>
    <dgm:pt modelId="{0D1EEFE0-F139-4826-8D6C-206F421F8796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Regularly evaluate process performance to refine priorities.</a:t>
          </a:r>
          <a:endParaRPr lang="en-US"/>
        </a:p>
      </dgm:t>
    </dgm:pt>
    <dgm:pt modelId="{45C6E4F6-42CE-4A4C-A9AA-55F9F0400EA9}" type="parTrans" cxnId="{16AECB29-70B1-42A3-8902-84D96775545E}">
      <dgm:prSet/>
      <dgm:spPr/>
    </dgm:pt>
    <dgm:pt modelId="{EFEA1CDB-281E-4FE1-A3EB-3B38ED4DCC17}" type="sibTrans" cxnId="{16AECB29-70B1-42A3-8902-84D96775545E}">
      <dgm:prSet/>
      <dgm:spPr/>
    </dgm:pt>
    <dgm:pt modelId="{1EE2F3C7-0E94-49B9-AF99-4B014FD62E66}" type="pres">
      <dgm:prSet presAssocID="{ECFC861C-0149-4CAD-95D0-727BEBE53859}" presName="root" presStyleCnt="0">
        <dgm:presLayoutVars>
          <dgm:dir/>
          <dgm:resizeHandles val="exact"/>
        </dgm:presLayoutVars>
      </dgm:prSet>
      <dgm:spPr/>
    </dgm:pt>
    <dgm:pt modelId="{032FA882-F7C3-4AE1-BE74-F81BAA149899}" type="pres">
      <dgm:prSet presAssocID="{9DACA082-6BDB-4944-B848-5F09E6CCA1CD}" presName="compNode" presStyleCnt="0"/>
      <dgm:spPr/>
    </dgm:pt>
    <dgm:pt modelId="{2C86ECD0-AA65-4666-B27E-79D253D707C6}" type="pres">
      <dgm:prSet presAssocID="{9DACA082-6BDB-4944-B848-5F09E6CCA1CD}" presName="bgRect" presStyleLbl="bgShp" presStyleIdx="0" presStyleCnt="3"/>
      <dgm:spPr/>
    </dgm:pt>
    <dgm:pt modelId="{1296F6EF-D2F4-4CEE-BA67-B50EE2D44911}" type="pres">
      <dgm:prSet presAssocID="{9DACA082-6BDB-4944-B848-5F09E6CCA1C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A676D784-4B18-4CDF-9F54-3D8532FE63C3}" type="pres">
      <dgm:prSet presAssocID="{9DACA082-6BDB-4944-B848-5F09E6CCA1CD}" presName="spaceRect" presStyleCnt="0"/>
      <dgm:spPr/>
    </dgm:pt>
    <dgm:pt modelId="{68BD2BE7-1D43-4BBB-9829-48142068D4B4}" type="pres">
      <dgm:prSet presAssocID="{9DACA082-6BDB-4944-B848-5F09E6CCA1CD}" presName="parTx" presStyleLbl="revTx" presStyleIdx="0" presStyleCnt="4">
        <dgm:presLayoutVars>
          <dgm:chMax val="0"/>
          <dgm:chPref val="0"/>
        </dgm:presLayoutVars>
      </dgm:prSet>
      <dgm:spPr/>
    </dgm:pt>
    <dgm:pt modelId="{DBDCD116-872A-413E-AAE7-57D7F65ECB60}" type="pres">
      <dgm:prSet presAssocID="{8E2046A7-51CD-4147-9149-E0D21ED1AECD}" presName="sibTrans" presStyleCnt="0"/>
      <dgm:spPr/>
    </dgm:pt>
    <dgm:pt modelId="{6D0CDEE8-AD0C-4227-B1D5-B5497947A496}" type="pres">
      <dgm:prSet presAssocID="{9B57E18C-3790-40AC-9DD6-5A6856834616}" presName="compNode" presStyleCnt="0"/>
      <dgm:spPr/>
    </dgm:pt>
    <dgm:pt modelId="{36D6B823-D095-4D4F-A2C0-278D6742F5FE}" type="pres">
      <dgm:prSet presAssocID="{9B57E18C-3790-40AC-9DD6-5A6856834616}" presName="bgRect" presStyleLbl="bgShp" presStyleIdx="1" presStyleCnt="3"/>
      <dgm:spPr/>
    </dgm:pt>
    <dgm:pt modelId="{383BC9D0-AF87-4941-8B57-8CE088675B56}" type="pres">
      <dgm:prSet presAssocID="{9B57E18C-3790-40AC-9DD6-5A68568346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022A11C5-D941-46D3-9ED5-BD9B532EBF4C}" type="pres">
      <dgm:prSet presAssocID="{9B57E18C-3790-40AC-9DD6-5A6856834616}" presName="spaceRect" presStyleCnt="0"/>
      <dgm:spPr/>
    </dgm:pt>
    <dgm:pt modelId="{1235B92C-174E-4ADD-BCFF-68095883BC3D}" type="pres">
      <dgm:prSet presAssocID="{9B57E18C-3790-40AC-9DD6-5A6856834616}" presName="parTx" presStyleLbl="revTx" presStyleIdx="1" presStyleCnt="4">
        <dgm:presLayoutVars>
          <dgm:chMax val="0"/>
          <dgm:chPref val="0"/>
        </dgm:presLayoutVars>
      </dgm:prSet>
      <dgm:spPr/>
    </dgm:pt>
    <dgm:pt modelId="{BCF6C548-79E0-4E52-A3E0-97EAE2BF1896}" type="pres">
      <dgm:prSet presAssocID="{1CBC9CEC-FD59-4427-A767-C18EE8EF9279}" presName="sibTrans" presStyleCnt="0"/>
      <dgm:spPr/>
    </dgm:pt>
    <dgm:pt modelId="{826A5926-5F15-4257-AFBA-09D297292EDE}" type="pres">
      <dgm:prSet presAssocID="{02B51857-ADF5-4D96-A51E-BC438EF39DC6}" presName="compNode" presStyleCnt="0"/>
      <dgm:spPr/>
    </dgm:pt>
    <dgm:pt modelId="{C5F8B016-3F50-4D90-A7BE-583DADF49436}" type="pres">
      <dgm:prSet presAssocID="{02B51857-ADF5-4D96-A51E-BC438EF39DC6}" presName="bgRect" presStyleLbl="bgShp" presStyleIdx="2" presStyleCnt="3"/>
      <dgm:spPr/>
    </dgm:pt>
    <dgm:pt modelId="{2DA91898-EA4B-45B6-9979-AED164ADA563}" type="pres">
      <dgm:prSet presAssocID="{02B51857-ADF5-4D96-A51E-BC438EF39DC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A7D32A8B-9E33-4EC7-9AF8-34E75E13E8E4}" type="pres">
      <dgm:prSet presAssocID="{02B51857-ADF5-4D96-A51E-BC438EF39DC6}" presName="spaceRect" presStyleCnt="0"/>
      <dgm:spPr/>
    </dgm:pt>
    <dgm:pt modelId="{EF426F5F-CE6F-443F-A189-9CDF3CCCF3C8}" type="pres">
      <dgm:prSet presAssocID="{02B51857-ADF5-4D96-A51E-BC438EF39DC6}" presName="parTx" presStyleLbl="revTx" presStyleIdx="2" presStyleCnt="4">
        <dgm:presLayoutVars>
          <dgm:chMax val="0"/>
          <dgm:chPref val="0"/>
        </dgm:presLayoutVars>
      </dgm:prSet>
      <dgm:spPr/>
    </dgm:pt>
    <dgm:pt modelId="{C12D563C-7090-448A-BD18-086D467C20BF}" type="pres">
      <dgm:prSet presAssocID="{02B51857-ADF5-4D96-A51E-BC438EF39DC6}" presName="desTx" presStyleLbl="revTx" presStyleIdx="3" presStyleCnt="4">
        <dgm:presLayoutVars/>
      </dgm:prSet>
      <dgm:spPr/>
    </dgm:pt>
  </dgm:ptLst>
  <dgm:cxnLst>
    <dgm:cxn modelId="{16AECB29-70B1-42A3-8902-84D96775545E}" srcId="{02B51857-ADF5-4D96-A51E-BC438EF39DC6}" destId="{0D1EEFE0-F139-4826-8D6C-206F421F8796}" srcOrd="1" destOrd="0" parTransId="{45C6E4F6-42CE-4A4C-A9AA-55F9F0400EA9}" sibTransId="{EFEA1CDB-281E-4FE1-A3EB-3B38ED4DCC17}"/>
    <dgm:cxn modelId="{2AE85F31-1EF9-42DE-B0BF-F2A39B5A7D12}" srcId="{ECFC861C-0149-4CAD-95D0-727BEBE53859}" destId="{9B57E18C-3790-40AC-9DD6-5A6856834616}" srcOrd="1" destOrd="0" parTransId="{7B1E8CAD-2AA3-47A6-A70F-33728C5D4C8E}" sibTransId="{1CBC9CEC-FD59-4427-A767-C18EE8EF9279}"/>
    <dgm:cxn modelId="{ADAE4461-242C-4E0A-B2BA-40A39D42AAA4}" type="presOf" srcId="{0D1EEFE0-F139-4826-8D6C-206F421F8796}" destId="{C12D563C-7090-448A-BD18-086D467C20BF}" srcOrd="0" destOrd="1" presId="urn:microsoft.com/office/officeart/2018/2/layout/IconVerticalSolidList"/>
    <dgm:cxn modelId="{16CFE34A-13F5-4B01-A445-0DA32116024E}" type="presOf" srcId="{9DACA082-6BDB-4944-B848-5F09E6CCA1CD}" destId="{68BD2BE7-1D43-4BBB-9829-48142068D4B4}" srcOrd="0" destOrd="0" presId="urn:microsoft.com/office/officeart/2018/2/layout/IconVerticalSolidList"/>
    <dgm:cxn modelId="{F0C3B379-C1AA-41B2-9F81-6AD426117DDB}" type="presOf" srcId="{B3728416-44D3-422A-B161-BCCF1D9A49A5}" destId="{C12D563C-7090-448A-BD18-086D467C20BF}" srcOrd="0" destOrd="0" presId="urn:microsoft.com/office/officeart/2018/2/layout/IconVerticalSolidList"/>
    <dgm:cxn modelId="{6F398399-5E50-4B6C-AA76-5790E61393A3}" type="presOf" srcId="{ECFC861C-0149-4CAD-95D0-727BEBE53859}" destId="{1EE2F3C7-0E94-49B9-AF99-4B014FD62E66}" srcOrd="0" destOrd="0" presId="urn:microsoft.com/office/officeart/2018/2/layout/IconVerticalSolidList"/>
    <dgm:cxn modelId="{FEB732C6-293D-4A39-A825-A62F96097DF8}" srcId="{ECFC861C-0149-4CAD-95D0-727BEBE53859}" destId="{02B51857-ADF5-4D96-A51E-BC438EF39DC6}" srcOrd="2" destOrd="0" parTransId="{6E40C44C-4091-44FB-AD74-B01F4DDE1B6F}" sibTransId="{86A47399-A0E6-4231-9B97-0FF3E7C32126}"/>
    <dgm:cxn modelId="{25EDCBCA-B516-4DC7-9661-601CDF49426F}" srcId="{02B51857-ADF5-4D96-A51E-BC438EF39DC6}" destId="{B3728416-44D3-422A-B161-BCCF1D9A49A5}" srcOrd="0" destOrd="0" parTransId="{0C6D1675-8431-4D40-9C87-B1CDFE175894}" sibTransId="{B57F7963-2322-4575-B9C1-B0FE091176B7}"/>
    <dgm:cxn modelId="{A10225CB-0A87-4F9E-A362-CFE33687B25B}" type="presOf" srcId="{02B51857-ADF5-4D96-A51E-BC438EF39DC6}" destId="{EF426F5F-CE6F-443F-A189-9CDF3CCCF3C8}" srcOrd="0" destOrd="0" presId="urn:microsoft.com/office/officeart/2018/2/layout/IconVerticalSolidList"/>
    <dgm:cxn modelId="{9DE983D0-6EF3-4D13-912D-DF05C6F34E49}" srcId="{ECFC861C-0149-4CAD-95D0-727BEBE53859}" destId="{9DACA082-6BDB-4944-B848-5F09E6CCA1CD}" srcOrd="0" destOrd="0" parTransId="{98062C3F-C368-478B-8BAE-35421827CF50}" sibTransId="{8E2046A7-51CD-4147-9149-E0D21ED1AECD}"/>
    <dgm:cxn modelId="{F27E5CE4-5593-444C-AB34-4FCD340210F7}" type="presOf" srcId="{9B57E18C-3790-40AC-9DD6-5A6856834616}" destId="{1235B92C-174E-4ADD-BCFF-68095883BC3D}" srcOrd="0" destOrd="0" presId="urn:microsoft.com/office/officeart/2018/2/layout/IconVerticalSolidList"/>
    <dgm:cxn modelId="{D8FEAD57-38E3-43B7-B541-61B16BC52447}" type="presParOf" srcId="{1EE2F3C7-0E94-49B9-AF99-4B014FD62E66}" destId="{032FA882-F7C3-4AE1-BE74-F81BAA149899}" srcOrd="0" destOrd="0" presId="urn:microsoft.com/office/officeart/2018/2/layout/IconVerticalSolidList"/>
    <dgm:cxn modelId="{BA2D0F37-DA93-4BC1-ADCF-0C73266D4F69}" type="presParOf" srcId="{032FA882-F7C3-4AE1-BE74-F81BAA149899}" destId="{2C86ECD0-AA65-4666-B27E-79D253D707C6}" srcOrd="0" destOrd="0" presId="urn:microsoft.com/office/officeart/2018/2/layout/IconVerticalSolidList"/>
    <dgm:cxn modelId="{3B596B70-BD5E-4AAF-8562-F1B1B0DDC0A5}" type="presParOf" srcId="{032FA882-F7C3-4AE1-BE74-F81BAA149899}" destId="{1296F6EF-D2F4-4CEE-BA67-B50EE2D44911}" srcOrd="1" destOrd="0" presId="urn:microsoft.com/office/officeart/2018/2/layout/IconVerticalSolidList"/>
    <dgm:cxn modelId="{F8B9E031-92C9-4CF2-A1DB-4989068FCF50}" type="presParOf" srcId="{032FA882-F7C3-4AE1-BE74-F81BAA149899}" destId="{A676D784-4B18-4CDF-9F54-3D8532FE63C3}" srcOrd="2" destOrd="0" presId="urn:microsoft.com/office/officeart/2018/2/layout/IconVerticalSolidList"/>
    <dgm:cxn modelId="{F0572393-B198-4009-ACB6-4C87E1D92E79}" type="presParOf" srcId="{032FA882-F7C3-4AE1-BE74-F81BAA149899}" destId="{68BD2BE7-1D43-4BBB-9829-48142068D4B4}" srcOrd="3" destOrd="0" presId="urn:microsoft.com/office/officeart/2018/2/layout/IconVerticalSolidList"/>
    <dgm:cxn modelId="{92364B50-1D08-4D03-A5C9-A039A10346A9}" type="presParOf" srcId="{1EE2F3C7-0E94-49B9-AF99-4B014FD62E66}" destId="{DBDCD116-872A-413E-AAE7-57D7F65ECB60}" srcOrd="1" destOrd="0" presId="urn:microsoft.com/office/officeart/2018/2/layout/IconVerticalSolidList"/>
    <dgm:cxn modelId="{C803DD71-5366-4035-B60F-58824D783BCF}" type="presParOf" srcId="{1EE2F3C7-0E94-49B9-AF99-4B014FD62E66}" destId="{6D0CDEE8-AD0C-4227-B1D5-B5497947A496}" srcOrd="2" destOrd="0" presId="urn:microsoft.com/office/officeart/2018/2/layout/IconVerticalSolidList"/>
    <dgm:cxn modelId="{202A0829-D633-407F-9F2F-868D0737AE00}" type="presParOf" srcId="{6D0CDEE8-AD0C-4227-B1D5-B5497947A496}" destId="{36D6B823-D095-4D4F-A2C0-278D6742F5FE}" srcOrd="0" destOrd="0" presId="urn:microsoft.com/office/officeart/2018/2/layout/IconVerticalSolidList"/>
    <dgm:cxn modelId="{59FD3040-DD18-4D0D-A9FD-E004E525E23C}" type="presParOf" srcId="{6D0CDEE8-AD0C-4227-B1D5-B5497947A496}" destId="{383BC9D0-AF87-4941-8B57-8CE088675B56}" srcOrd="1" destOrd="0" presId="urn:microsoft.com/office/officeart/2018/2/layout/IconVerticalSolidList"/>
    <dgm:cxn modelId="{1B5F1C15-CBB7-48D3-BEE5-4403E8C51F8C}" type="presParOf" srcId="{6D0CDEE8-AD0C-4227-B1D5-B5497947A496}" destId="{022A11C5-D941-46D3-9ED5-BD9B532EBF4C}" srcOrd="2" destOrd="0" presId="urn:microsoft.com/office/officeart/2018/2/layout/IconVerticalSolidList"/>
    <dgm:cxn modelId="{86AB6F27-561D-4DEF-A907-8767AB7A952F}" type="presParOf" srcId="{6D0CDEE8-AD0C-4227-B1D5-B5497947A496}" destId="{1235B92C-174E-4ADD-BCFF-68095883BC3D}" srcOrd="3" destOrd="0" presId="urn:microsoft.com/office/officeart/2018/2/layout/IconVerticalSolidList"/>
    <dgm:cxn modelId="{DAE49EA2-BBAE-4DFE-B468-04AAAFC26F04}" type="presParOf" srcId="{1EE2F3C7-0E94-49B9-AF99-4B014FD62E66}" destId="{BCF6C548-79E0-4E52-A3E0-97EAE2BF1896}" srcOrd="3" destOrd="0" presId="urn:microsoft.com/office/officeart/2018/2/layout/IconVerticalSolidList"/>
    <dgm:cxn modelId="{54EC17FE-6F13-408C-B8D0-14C43EC93781}" type="presParOf" srcId="{1EE2F3C7-0E94-49B9-AF99-4B014FD62E66}" destId="{826A5926-5F15-4257-AFBA-09D297292EDE}" srcOrd="4" destOrd="0" presId="urn:microsoft.com/office/officeart/2018/2/layout/IconVerticalSolidList"/>
    <dgm:cxn modelId="{5EB528B5-D502-47F4-82BB-A0222F16E7D4}" type="presParOf" srcId="{826A5926-5F15-4257-AFBA-09D297292EDE}" destId="{C5F8B016-3F50-4D90-A7BE-583DADF49436}" srcOrd="0" destOrd="0" presId="urn:microsoft.com/office/officeart/2018/2/layout/IconVerticalSolidList"/>
    <dgm:cxn modelId="{938E57B0-CFD5-43A7-9C9E-F78C82222778}" type="presParOf" srcId="{826A5926-5F15-4257-AFBA-09D297292EDE}" destId="{2DA91898-EA4B-45B6-9979-AED164ADA563}" srcOrd="1" destOrd="0" presId="urn:microsoft.com/office/officeart/2018/2/layout/IconVerticalSolidList"/>
    <dgm:cxn modelId="{5756BF61-3D35-48E0-B7BA-4FCE9676ECFF}" type="presParOf" srcId="{826A5926-5F15-4257-AFBA-09D297292EDE}" destId="{A7D32A8B-9E33-4EC7-9AF8-34E75E13E8E4}" srcOrd="2" destOrd="0" presId="urn:microsoft.com/office/officeart/2018/2/layout/IconVerticalSolidList"/>
    <dgm:cxn modelId="{84081C56-0F76-4BED-B68C-FCC9BDC26E6E}" type="presParOf" srcId="{826A5926-5F15-4257-AFBA-09D297292EDE}" destId="{EF426F5F-CE6F-443F-A189-9CDF3CCCF3C8}" srcOrd="3" destOrd="0" presId="urn:microsoft.com/office/officeart/2018/2/layout/IconVerticalSolidList"/>
    <dgm:cxn modelId="{74FAE535-59B8-4F26-A172-4A939F458FD9}" type="presParOf" srcId="{826A5926-5F15-4257-AFBA-09D297292EDE}" destId="{C12D563C-7090-448A-BD18-086D467C20B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43D5F-DA8B-46DF-B5F3-CC1F8B60F61D}">
      <dsp:nvSpPr>
        <dsp:cNvPr id="0" name=""/>
        <dsp:cNvSpPr/>
      </dsp:nvSpPr>
      <dsp:spPr>
        <a:xfrm>
          <a:off x="0" y="2803"/>
          <a:ext cx="10653579" cy="13109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EE0A1-91D6-4687-AAEF-F3924236AB1F}">
      <dsp:nvSpPr>
        <dsp:cNvPr id="0" name=""/>
        <dsp:cNvSpPr/>
      </dsp:nvSpPr>
      <dsp:spPr>
        <a:xfrm>
          <a:off x="396553" y="297760"/>
          <a:ext cx="721006" cy="7210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F8CF7-CC20-4339-897C-5D2CA2DE04ED}">
      <dsp:nvSpPr>
        <dsp:cNvPr id="0" name=""/>
        <dsp:cNvSpPr/>
      </dsp:nvSpPr>
      <dsp:spPr>
        <a:xfrm>
          <a:off x="1514113" y="2803"/>
          <a:ext cx="9137985" cy="1310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39" tIns="138739" rIns="138739" bIns="13873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solidFill>
                <a:srgbClr val="000000"/>
              </a:solidFill>
            </a:rPr>
            <a:t>The Advanced Manufacturing and Machining Facility (AMMF)</a:t>
          </a:r>
          <a:endParaRPr lang="en-US" sz="2400" kern="1200"/>
        </a:p>
      </dsp:txBody>
      <dsp:txXfrm>
        <a:off x="1514113" y="2803"/>
        <a:ext cx="9137985" cy="1310920"/>
      </dsp:txXfrm>
    </dsp:sp>
    <dsp:sp modelId="{7AB8500C-C5C3-4F74-890A-3F3ED07E4567}">
      <dsp:nvSpPr>
        <dsp:cNvPr id="0" name=""/>
        <dsp:cNvSpPr/>
      </dsp:nvSpPr>
      <dsp:spPr>
        <a:xfrm>
          <a:off x="0" y="1641453"/>
          <a:ext cx="10653579" cy="13109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2B122-F371-4964-A4C7-131A513B35EC}">
      <dsp:nvSpPr>
        <dsp:cNvPr id="0" name=""/>
        <dsp:cNvSpPr/>
      </dsp:nvSpPr>
      <dsp:spPr>
        <a:xfrm>
          <a:off x="396553" y="1936410"/>
          <a:ext cx="721006" cy="7210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A76D5-D8ED-466F-84A4-3F2188EDF1A1}">
      <dsp:nvSpPr>
        <dsp:cNvPr id="0" name=""/>
        <dsp:cNvSpPr/>
      </dsp:nvSpPr>
      <dsp:spPr>
        <a:xfrm>
          <a:off x="1514113" y="1641453"/>
          <a:ext cx="4794110" cy="1310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39" tIns="138739" rIns="138739" bIns="138739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Offers extensive suite of manufacturing and fabrication services to</a:t>
          </a:r>
          <a:r>
            <a:rPr lang="en-US" sz="2400" kern="1200">
              <a:latin typeface="Neue Haas Grotesk Text Pro"/>
            </a:rPr>
            <a:t>: </a:t>
          </a:r>
          <a:endParaRPr lang="en-US" sz="2400" kern="1200"/>
        </a:p>
      </dsp:txBody>
      <dsp:txXfrm>
        <a:off x="1514113" y="1641453"/>
        <a:ext cx="4794110" cy="1310920"/>
      </dsp:txXfrm>
    </dsp:sp>
    <dsp:sp modelId="{98F8DF25-2C18-44AE-BB37-F4A872A40FFA}">
      <dsp:nvSpPr>
        <dsp:cNvPr id="0" name=""/>
        <dsp:cNvSpPr/>
      </dsp:nvSpPr>
      <dsp:spPr>
        <a:xfrm>
          <a:off x="6308223" y="1641453"/>
          <a:ext cx="4343875" cy="1310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39" tIns="138739" rIns="138739" bIns="13873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Students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Researchers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Other campus departments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Wider Community</a:t>
          </a:r>
        </a:p>
      </dsp:txBody>
      <dsp:txXfrm>
        <a:off x="6308223" y="1641453"/>
        <a:ext cx="4343875" cy="1310920"/>
      </dsp:txXfrm>
    </dsp:sp>
    <dsp:sp modelId="{46EF742D-0F44-4067-B0CB-90BF97B3F9FE}">
      <dsp:nvSpPr>
        <dsp:cNvPr id="0" name=""/>
        <dsp:cNvSpPr/>
      </dsp:nvSpPr>
      <dsp:spPr>
        <a:xfrm>
          <a:off x="0" y="3280104"/>
          <a:ext cx="10653579" cy="13109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36833-86C4-415B-AAC3-6AF171018C35}">
      <dsp:nvSpPr>
        <dsp:cNvPr id="0" name=""/>
        <dsp:cNvSpPr/>
      </dsp:nvSpPr>
      <dsp:spPr>
        <a:xfrm>
          <a:off x="396553" y="3575061"/>
          <a:ext cx="721006" cy="7210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8A21F-1949-4ADA-8F60-B2AD20F13195}">
      <dsp:nvSpPr>
        <dsp:cNvPr id="0" name=""/>
        <dsp:cNvSpPr/>
      </dsp:nvSpPr>
      <dsp:spPr>
        <a:xfrm>
          <a:off x="1514113" y="3280104"/>
          <a:ext cx="4794110" cy="1310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39" tIns="138739" rIns="138739" bIns="1387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Services Include </a:t>
          </a:r>
          <a:r>
            <a:rPr lang="en-US" sz="2400" kern="1200">
              <a:latin typeface="Neue Haas Grotesk Text Pro"/>
            </a:rPr>
            <a:t>:</a:t>
          </a:r>
          <a:endParaRPr lang="en-US" sz="2400" kern="1200"/>
        </a:p>
      </dsp:txBody>
      <dsp:txXfrm>
        <a:off x="1514113" y="3280104"/>
        <a:ext cx="4794110" cy="1310920"/>
      </dsp:txXfrm>
    </dsp:sp>
    <dsp:sp modelId="{60B311B2-E3BE-47E2-97FB-3BE1ACE88CBB}">
      <dsp:nvSpPr>
        <dsp:cNvPr id="0" name=""/>
        <dsp:cNvSpPr/>
      </dsp:nvSpPr>
      <dsp:spPr>
        <a:xfrm>
          <a:off x="6308223" y="3280104"/>
          <a:ext cx="4343875" cy="1310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739" tIns="138739" rIns="138739" bIns="13873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Computer Numerical Control (CNC) Machining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Electric Discharge Machining (EDM)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Welding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Large-Format Waterjet Cutting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Additive Manufacturing Processes </a:t>
          </a:r>
        </a:p>
      </dsp:txBody>
      <dsp:txXfrm>
        <a:off x="6308223" y="3280104"/>
        <a:ext cx="4343875" cy="1310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80396-118F-4F6D-AF03-6A0737C3A1B2}">
      <dsp:nvSpPr>
        <dsp:cNvPr id="0" name=""/>
        <dsp:cNvSpPr/>
      </dsp:nvSpPr>
      <dsp:spPr>
        <a:xfrm>
          <a:off x="1141686" y="392965"/>
          <a:ext cx="5332649" cy="5332649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/>
            <a:t>Unpredictable Customer Arrivals:</a:t>
          </a:r>
          <a:r>
            <a:rPr lang="en-US" sz="1100" b="0" i="0" kern="1200" baseline="0"/>
            <a:t> Random intervals and varying project requirements disrupt workflow predictability.</a:t>
          </a:r>
          <a:endParaRPr lang="en-US" sz="1100" kern="1200"/>
        </a:p>
      </dsp:txBody>
      <dsp:txXfrm>
        <a:off x="3923551" y="1289358"/>
        <a:ext cx="1714065" cy="1142710"/>
      </dsp:txXfrm>
    </dsp:sp>
    <dsp:sp modelId="{09B213DB-00C3-4EDA-A406-2E2CCE43CC57}">
      <dsp:nvSpPr>
        <dsp:cNvPr id="0" name=""/>
        <dsp:cNvSpPr/>
      </dsp:nvSpPr>
      <dsp:spPr>
        <a:xfrm>
          <a:off x="1187394" y="535169"/>
          <a:ext cx="5332649" cy="5332649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/>
            <a:t>Inconsistent Initial Screening:</a:t>
          </a:r>
          <a:r>
            <a:rPr lang="en-US" sz="1100" b="0" i="0" kern="1200" baseline="0"/>
            <a:t> Project feasibility assessments often lead to unclear outcomes, causing delays or additional visits.</a:t>
          </a:r>
          <a:endParaRPr lang="en-US" sz="1100" kern="1200"/>
        </a:p>
      </dsp:txBody>
      <dsp:txXfrm>
        <a:off x="4621874" y="2971682"/>
        <a:ext cx="1587098" cy="1269678"/>
      </dsp:txXfrm>
    </dsp:sp>
    <dsp:sp modelId="{F5694AEB-71AA-419F-BF4A-198EC4A28B3B}">
      <dsp:nvSpPr>
        <dsp:cNvPr id="0" name=""/>
        <dsp:cNvSpPr/>
      </dsp:nvSpPr>
      <dsp:spPr>
        <a:xfrm>
          <a:off x="1066775" y="622777"/>
          <a:ext cx="5332649" cy="5332649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/>
            <a:t>Ambiguous Prioritization Rules:</a:t>
          </a:r>
          <a:r>
            <a:rPr lang="en-US" sz="1100" b="0" i="0" kern="1200" baseline="0"/>
            <a:t> Lack of clear guidelines for ranking projects (e.g., student vs. research vs. external) results in inefficiency.</a:t>
          </a:r>
          <a:endParaRPr lang="en-US" sz="1100" kern="1200"/>
        </a:p>
      </dsp:txBody>
      <dsp:txXfrm>
        <a:off x="2971292" y="4368328"/>
        <a:ext cx="1523614" cy="1396646"/>
      </dsp:txXfrm>
    </dsp:sp>
    <dsp:sp modelId="{AF13BD8E-2729-4067-A517-F97FB4E37284}">
      <dsp:nvSpPr>
        <dsp:cNvPr id="0" name=""/>
        <dsp:cNvSpPr/>
      </dsp:nvSpPr>
      <dsp:spPr>
        <a:xfrm>
          <a:off x="946155" y="535169"/>
          <a:ext cx="5332649" cy="5332649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/>
            <a:t>Queue Management Issues:</a:t>
          </a:r>
          <a:r>
            <a:rPr lang="en-US" sz="1100" b="0" i="0" kern="1200" baseline="0"/>
            <a:t> "First-come, first-served" rule often overridden by project complexity or client type, causing inconsistent wait times.</a:t>
          </a:r>
          <a:endParaRPr lang="en-US" sz="1100" kern="1200"/>
        </a:p>
      </dsp:txBody>
      <dsp:txXfrm>
        <a:off x="1257227" y="2971682"/>
        <a:ext cx="1587098" cy="1269678"/>
      </dsp:txXfrm>
    </dsp:sp>
    <dsp:sp modelId="{A266A8BD-598B-4A03-BEFF-D6BEBC592C93}">
      <dsp:nvSpPr>
        <dsp:cNvPr id="0" name=""/>
        <dsp:cNvSpPr/>
      </dsp:nvSpPr>
      <dsp:spPr>
        <a:xfrm>
          <a:off x="991864" y="392965"/>
          <a:ext cx="5332649" cy="5332649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/>
            <a:t>Extended Flowtimes:</a:t>
          </a:r>
          <a:r>
            <a:rPr lang="en-US" sz="1100" b="0" i="0" kern="1200" baseline="0"/>
            <a:t> Longer processing times and delays impact customer satisfaction and retention. </a:t>
          </a:r>
          <a:endParaRPr lang="en-US" sz="1100" kern="1200"/>
        </a:p>
      </dsp:txBody>
      <dsp:txXfrm>
        <a:off x="1828582" y="1289358"/>
        <a:ext cx="1714065" cy="1142710"/>
      </dsp:txXfrm>
    </dsp:sp>
    <dsp:sp modelId="{E27C089A-8CCB-4864-9353-657D0DABB3A4}">
      <dsp:nvSpPr>
        <dsp:cNvPr id="0" name=""/>
        <dsp:cNvSpPr/>
      </dsp:nvSpPr>
      <dsp:spPr>
        <a:xfrm>
          <a:off x="811318" y="62849"/>
          <a:ext cx="5992882" cy="5992882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7D876D-598D-4807-9B9C-79B4598F4971}">
      <dsp:nvSpPr>
        <dsp:cNvPr id="0" name=""/>
        <dsp:cNvSpPr/>
      </dsp:nvSpPr>
      <dsp:spPr>
        <a:xfrm>
          <a:off x="857646" y="205006"/>
          <a:ext cx="5992882" cy="5992882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D4A2BFE-7C7C-4FE8-80F9-03093ED9C5E5}">
      <dsp:nvSpPr>
        <dsp:cNvPr id="0" name=""/>
        <dsp:cNvSpPr/>
      </dsp:nvSpPr>
      <dsp:spPr>
        <a:xfrm>
          <a:off x="736658" y="292881"/>
          <a:ext cx="5992882" cy="5992882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D4EE22-CBEE-471B-9E88-3DB071E7218E}">
      <dsp:nvSpPr>
        <dsp:cNvPr id="0" name=""/>
        <dsp:cNvSpPr/>
      </dsp:nvSpPr>
      <dsp:spPr>
        <a:xfrm>
          <a:off x="615671" y="205006"/>
          <a:ext cx="5992882" cy="5992882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323F6D-6E19-4340-BEBE-61A0830555FD}">
      <dsp:nvSpPr>
        <dsp:cNvPr id="0" name=""/>
        <dsp:cNvSpPr/>
      </dsp:nvSpPr>
      <dsp:spPr>
        <a:xfrm>
          <a:off x="661999" y="62849"/>
          <a:ext cx="5992882" cy="5992882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0B38A-346F-4EC6-9EB6-1A902B0627A8}">
      <dsp:nvSpPr>
        <dsp:cNvPr id="0" name=""/>
        <dsp:cNvSpPr/>
      </dsp:nvSpPr>
      <dsp:spPr>
        <a:xfrm>
          <a:off x="0" y="44664"/>
          <a:ext cx="10653579" cy="8394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Proposed alternative:</a:t>
          </a:r>
        </a:p>
      </dsp:txBody>
      <dsp:txXfrm>
        <a:off x="40980" y="85644"/>
        <a:ext cx="10571619" cy="757514"/>
      </dsp:txXfrm>
    </dsp:sp>
    <dsp:sp modelId="{8E89D9CD-CF82-4D6C-93C6-98912AEFD19E}">
      <dsp:nvSpPr>
        <dsp:cNvPr id="0" name=""/>
        <dsp:cNvSpPr/>
      </dsp:nvSpPr>
      <dsp:spPr>
        <a:xfrm>
          <a:off x="0" y="884138"/>
          <a:ext cx="10653579" cy="14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25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Priority-based queuing system.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Increased capacity (additional machines and staff).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Reduced approval and payment deadlines.</a:t>
          </a:r>
        </a:p>
      </dsp:txBody>
      <dsp:txXfrm>
        <a:off x="0" y="884138"/>
        <a:ext cx="10653579" cy="1412775"/>
      </dsp:txXfrm>
    </dsp:sp>
    <dsp:sp modelId="{03470861-72E8-4C50-8E20-29C315C96F66}">
      <dsp:nvSpPr>
        <dsp:cNvPr id="0" name=""/>
        <dsp:cNvSpPr/>
      </dsp:nvSpPr>
      <dsp:spPr>
        <a:xfrm>
          <a:off x="0" y="2296914"/>
          <a:ext cx="10653579" cy="8394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Lean principles </a:t>
          </a:r>
          <a:endParaRPr lang="en-US" sz="3500" kern="1200">
            <a:latin typeface="Neue Haas Grotesk Text Pro"/>
          </a:endParaRPr>
        </a:p>
      </dsp:txBody>
      <dsp:txXfrm>
        <a:off x="40980" y="2337894"/>
        <a:ext cx="10571619" cy="757514"/>
      </dsp:txXfrm>
    </dsp:sp>
    <dsp:sp modelId="{03224CB7-0496-4411-A8E9-A5C6147F3C05}">
      <dsp:nvSpPr>
        <dsp:cNvPr id="0" name=""/>
        <dsp:cNvSpPr/>
      </dsp:nvSpPr>
      <dsp:spPr>
        <a:xfrm>
          <a:off x="0" y="3136389"/>
          <a:ext cx="10653579" cy="14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251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Value Stream Mapping &amp; Continuous Flow</a:t>
          </a: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Eliminate Waste &amp; Optimize Resources</a:t>
          </a:r>
          <a:endParaRPr lang="en-US" sz="2700" kern="1200">
            <a:latin typeface="Neue Haas Grotesk Text Pro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Kaizen</a:t>
          </a:r>
        </a:p>
      </dsp:txBody>
      <dsp:txXfrm>
        <a:off x="0" y="3136389"/>
        <a:ext cx="10653579" cy="14127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9C2A8-735D-429C-8F78-CAF0A99997D4}">
      <dsp:nvSpPr>
        <dsp:cNvPr id="0" name=""/>
        <dsp:cNvSpPr/>
      </dsp:nvSpPr>
      <dsp:spPr>
        <a:xfrm>
          <a:off x="550913" y="49024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A86CF-9C6F-4FDC-9D7F-968A0842A0C0}">
      <dsp:nvSpPr>
        <dsp:cNvPr id="0" name=""/>
        <dsp:cNvSpPr/>
      </dsp:nvSpPr>
      <dsp:spPr>
        <a:xfrm>
          <a:off x="55913" y="1805953"/>
          <a:ext cx="1800000" cy="205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Flow Time Improvement: </a:t>
          </a:r>
          <a:r>
            <a:rPr lang="en-US" sz="1100" kern="1200"/>
            <a:t>The alternative scenario demonstrates shorter average flow times compared to the current scenario, reflecting improved efficiency and operational performance.</a:t>
          </a:r>
        </a:p>
      </dsp:txBody>
      <dsp:txXfrm>
        <a:off x="55913" y="1805953"/>
        <a:ext cx="1800000" cy="2055137"/>
      </dsp:txXfrm>
    </dsp:sp>
    <dsp:sp modelId="{312F2D9B-D1E9-4003-B4CF-00AB9AB14667}">
      <dsp:nvSpPr>
        <dsp:cNvPr id="0" name=""/>
        <dsp:cNvSpPr/>
      </dsp:nvSpPr>
      <dsp:spPr>
        <a:xfrm>
          <a:off x="2665913" y="49024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856DF-4521-4D39-B226-2513537BC17F}">
      <dsp:nvSpPr>
        <dsp:cNvPr id="0" name=""/>
        <dsp:cNvSpPr/>
      </dsp:nvSpPr>
      <dsp:spPr>
        <a:xfrm>
          <a:off x="2170913" y="1805953"/>
          <a:ext cx="1800000" cy="205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Reduced Delays Across Response Types: The alternative scenario shows lower delays at both the slowest and fastest ends of the processing spectrum, enhancing system throughput and reliability.</a:t>
          </a:r>
        </a:p>
      </dsp:txBody>
      <dsp:txXfrm>
        <a:off x="2170913" y="1805953"/>
        <a:ext cx="1800000" cy="2055137"/>
      </dsp:txXfrm>
    </dsp:sp>
    <dsp:sp modelId="{5E4E7D47-B674-4F22-B1F9-198F7DE609AD}">
      <dsp:nvSpPr>
        <dsp:cNvPr id="0" name=""/>
        <dsp:cNvSpPr/>
      </dsp:nvSpPr>
      <dsp:spPr>
        <a:xfrm>
          <a:off x="4780913" y="49024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70457-D081-4484-81BB-F3B8553FBB7E}">
      <dsp:nvSpPr>
        <dsp:cNvPr id="0" name=""/>
        <dsp:cNvSpPr/>
      </dsp:nvSpPr>
      <dsp:spPr>
        <a:xfrm>
          <a:off x="4285913" y="1805953"/>
          <a:ext cx="1800000" cy="205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Statistically Significant Findings: The analysis revealed that only "Capstone" and "Final Costs" showed significant differences between the current and alternative processes, indicating meaningful changes in these areas.</a:t>
          </a:r>
        </a:p>
      </dsp:txBody>
      <dsp:txXfrm>
        <a:off x="4285913" y="1805953"/>
        <a:ext cx="1800000" cy="2055137"/>
      </dsp:txXfrm>
    </dsp:sp>
    <dsp:sp modelId="{08905C56-844A-48CE-90D5-456EA7EE6F6C}">
      <dsp:nvSpPr>
        <dsp:cNvPr id="0" name=""/>
        <dsp:cNvSpPr/>
      </dsp:nvSpPr>
      <dsp:spPr>
        <a:xfrm>
          <a:off x="6895913" y="49024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1D849-293D-45CE-A88C-CC30968ADE3F}">
      <dsp:nvSpPr>
        <dsp:cNvPr id="0" name=""/>
        <dsp:cNvSpPr/>
      </dsp:nvSpPr>
      <dsp:spPr>
        <a:xfrm>
          <a:off x="6400913" y="1805953"/>
          <a:ext cx="1800000" cy="205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 Significant Changes in Other Categories: Categories such as Bio and Ag, Chem and Civil, MIE Undergrad, Waterjet, Machining, Procurement, EDM, and Welding showed no significant differences, suggesting the observed variations are random.</a:t>
          </a:r>
        </a:p>
      </dsp:txBody>
      <dsp:txXfrm>
        <a:off x="6400913" y="1805953"/>
        <a:ext cx="1800000" cy="2055137"/>
      </dsp:txXfrm>
    </dsp:sp>
    <dsp:sp modelId="{2B080B5E-D1F8-49B7-BF09-998D74BA1C9E}">
      <dsp:nvSpPr>
        <dsp:cNvPr id="0" name=""/>
        <dsp:cNvSpPr/>
      </dsp:nvSpPr>
      <dsp:spPr>
        <a:xfrm>
          <a:off x="9010913" y="49024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82389-BDC6-449B-A271-5FA02434A738}">
      <dsp:nvSpPr>
        <dsp:cNvPr id="0" name=""/>
        <dsp:cNvSpPr/>
      </dsp:nvSpPr>
      <dsp:spPr>
        <a:xfrm>
          <a:off x="8515913" y="1805953"/>
          <a:ext cx="1800000" cy="205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Operational Insights and Strategic Recommendations: The findings highlight opportunities to optimize bottlenecks like procurement and final costs by implementing priority-based queuing and increasing workstation capacity, improving system flow and efficiency.</a:t>
          </a:r>
        </a:p>
      </dsp:txBody>
      <dsp:txXfrm>
        <a:off x="8515913" y="1805953"/>
        <a:ext cx="1800000" cy="20551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6ECD0-AA65-4666-B27E-79D253D707C6}">
      <dsp:nvSpPr>
        <dsp:cNvPr id="0" name=""/>
        <dsp:cNvSpPr/>
      </dsp:nvSpPr>
      <dsp:spPr>
        <a:xfrm>
          <a:off x="0" y="560"/>
          <a:ext cx="10653579" cy="1312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6F6EF-D2F4-4CEE-BA67-B50EE2D44911}">
      <dsp:nvSpPr>
        <dsp:cNvPr id="0" name=""/>
        <dsp:cNvSpPr/>
      </dsp:nvSpPr>
      <dsp:spPr>
        <a:xfrm>
          <a:off x="396941" y="295806"/>
          <a:ext cx="721711" cy="7217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D2BE7-1D43-4BBB-9829-48142068D4B4}">
      <dsp:nvSpPr>
        <dsp:cNvPr id="0" name=""/>
        <dsp:cNvSpPr/>
      </dsp:nvSpPr>
      <dsp:spPr>
        <a:xfrm>
          <a:off x="1515593" y="560"/>
          <a:ext cx="9137985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>
              <a:latin typeface="Neue Haas Grotesk Text Pro"/>
            </a:rPr>
            <a:t>Significant</a:t>
          </a:r>
          <a:r>
            <a:rPr lang="en-US" sz="2500" i="1" kern="1200"/>
            <a:t> improvements in flowtime and customer satisfaction.</a:t>
          </a:r>
          <a:endParaRPr lang="en-US" sz="2500" kern="1200"/>
        </a:p>
      </dsp:txBody>
      <dsp:txXfrm>
        <a:off x="1515593" y="560"/>
        <a:ext cx="9137985" cy="1312201"/>
      </dsp:txXfrm>
    </dsp:sp>
    <dsp:sp modelId="{36D6B823-D095-4D4F-A2C0-278D6742F5FE}">
      <dsp:nvSpPr>
        <dsp:cNvPr id="0" name=""/>
        <dsp:cNvSpPr/>
      </dsp:nvSpPr>
      <dsp:spPr>
        <a:xfrm>
          <a:off x="0" y="1640813"/>
          <a:ext cx="10653579" cy="1312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BC9D0-AF87-4941-8B57-8CE088675B56}">
      <dsp:nvSpPr>
        <dsp:cNvPr id="0" name=""/>
        <dsp:cNvSpPr/>
      </dsp:nvSpPr>
      <dsp:spPr>
        <a:xfrm>
          <a:off x="396941" y="1936058"/>
          <a:ext cx="721711" cy="7217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5B92C-174E-4ADD-BCFF-68095883BC3D}">
      <dsp:nvSpPr>
        <dsp:cNvPr id="0" name=""/>
        <dsp:cNvSpPr/>
      </dsp:nvSpPr>
      <dsp:spPr>
        <a:xfrm>
          <a:off x="1515593" y="1640813"/>
          <a:ext cx="9137985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/>
            <a:t>Validation of lean principles through simulation modeling.</a:t>
          </a:r>
          <a:endParaRPr lang="en-US" sz="2500" kern="1200"/>
        </a:p>
      </dsp:txBody>
      <dsp:txXfrm>
        <a:off x="1515593" y="1640813"/>
        <a:ext cx="9137985" cy="1312201"/>
      </dsp:txXfrm>
    </dsp:sp>
    <dsp:sp modelId="{C5F8B016-3F50-4D90-A7BE-583DADF49436}">
      <dsp:nvSpPr>
        <dsp:cNvPr id="0" name=""/>
        <dsp:cNvSpPr/>
      </dsp:nvSpPr>
      <dsp:spPr>
        <a:xfrm>
          <a:off x="0" y="3281065"/>
          <a:ext cx="10653579" cy="1312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91898-EA4B-45B6-9979-AED164ADA563}">
      <dsp:nvSpPr>
        <dsp:cNvPr id="0" name=""/>
        <dsp:cNvSpPr/>
      </dsp:nvSpPr>
      <dsp:spPr>
        <a:xfrm>
          <a:off x="396941" y="3576310"/>
          <a:ext cx="721711" cy="7217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26F5F-CE6F-443F-A189-9CDF3CCCF3C8}">
      <dsp:nvSpPr>
        <dsp:cNvPr id="0" name=""/>
        <dsp:cNvSpPr/>
      </dsp:nvSpPr>
      <dsp:spPr>
        <a:xfrm>
          <a:off x="1515593" y="3281065"/>
          <a:ext cx="4794110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/>
            <a:t>Recommendations for AMMF:</a:t>
          </a:r>
          <a:endParaRPr lang="en-US" sz="2500" kern="1200"/>
        </a:p>
      </dsp:txBody>
      <dsp:txXfrm>
        <a:off x="1515593" y="3281065"/>
        <a:ext cx="4794110" cy="1312201"/>
      </dsp:txXfrm>
    </dsp:sp>
    <dsp:sp modelId="{C12D563C-7090-448A-BD18-086D467C20BF}">
      <dsp:nvSpPr>
        <dsp:cNvPr id="0" name=""/>
        <dsp:cNvSpPr/>
      </dsp:nvSpPr>
      <dsp:spPr>
        <a:xfrm>
          <a:off x="6309703" y="3281065"/>
          <a:ext cx="4343875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Implement capacity expansion</a:t>
          </a:r>
          <a:r>
            <a:rPr lang="en-US" sz="1500" i="1" kern="1200">
              <a:latin typeface="Neue Haas Grotesk Text Pro"/>
            </a:rPr>
            <a:t> for staff and machinines</a:t>
          </a:r>
          <a:r>
            <a:rPr lang="en-US" sz="1500" i="1" kern="1200"/>
            <a:t>.</a:t>
          </a:r>
          <a:endParaRPr lang="en-US" sz="1500" i="0" kern="1200">
            <a:latin typeface="Neue Haas Grotesk Text Pro"/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/>
            <a:t>Regularly evaluate process performance to refine priorities.</a:t>
          </a:r>
          <a:endParaRPr lang="en-US" sz="1500" kern="1200"/>
        </a:p>
      </dsp:txBody>
      <dsp:txXfrm>
        <a:off x="6309703" y="3281065"/>
        <a:ext cx="4343875" cy="1312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9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5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4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7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2.svg"/><Relationship Id="rId4" Type="http://schemas.openxmlformats.org/officeDocument/2006/relationships/diagramData" Target="../diagrams/data5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2.svg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8631-1FF9-E495-1954-2E923C0F2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Advanced Manufacturing and Machining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F5B91-FAD1-2ECF-8348-54DFA24F54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By Amber Ashton, Amelie Echeverria, and Kendal Frazier</a:t>
            </a:r>
          </a:p>
        </p:txBody>
      </p:sp>
      <p:pic>
        <p:nvPicPr>
          <p:cNvPr id="4" name="Intro" descr="Sound Medium with solid fill">
            <a:hlinkClick r:id="" action="ppaction://media"/>
            <a:extLst>
              <a:ext uri="{FF2B5EF4-FFF2-40B4-BE49-F238E27FC236}">
                <a16:creationId xmlns:a16="http://schemas.microsoft.com/office/drawing/2014/main" id="{0EE0C628-5432-2551-B113-77BFD3EC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91255" y="30524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9877-A80B-3737-33DD-2179ACEA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Experiments &amp; Output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EEFE7-E0A7-CF24-CCEB-DEAE9C3F9195}"/>
              </a:ext>
            </a:extLst>
          </p:cNvPr>
          <p:cNvSpPr txBox="1"/>
          <p:nvPr/>
        </p:nvSpPr>
        <p:spPr>
          <a:xfrm>
            <a:off x="777549" y="1948090"/>
            <a:ext cx="3595634" cy="372889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1400" kern="1200">
                <a:latin typeface="+mn-lt"/>
                <a:ea typeface="+mn-ea"/>
                <a:cs typeface="+mn-cs"/>
              </a:rPr>
              <a:t>Experiment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>
                <a:latin typeface="+mn-lt"/>
                <a:ea typeface="+mn-ea"/>
                <a:cs typeface="+mn-cs"/>
              </a:rPr>
              <a:t>10 replications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>
                <a:latin typeface="+mn-lt"/>
                <a:ea typeface="+mn-ea"/>
                <a:cs typeface="+mn-cs"/>
              </a:rPr>
              <a:t>95% Confidence Interval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>
                <a:latin typeface="+mn-lt"/>
                <a:ea typeface="+mn-ea"/>
                <a:cs typeface="+mn-cs"/>
              </a:rPr>
              <a:t>Terminating System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>
                <a:latin typeface="+mn-lt"/>
                <a:ea typeface="+mn-ea"/>
                <a:cs typeface="+mn-cs"/>
              </a:rPr>
              <a:t>Run Length of 15 Weeks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1400" kern="1200">
                <a:latin typeface="+mn-lt"/>
                <a:ea typeface="+mn-ea"/>
                <a:cs typeface="+mn-cs"/>
              </a:rPr>
              <a:t>Output Analysis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>
                <a:latin typeface="+mn-lt"/>
                <a:ea typeface="+mn-ea"/>
                <a:cs typeface="+mn-cs"/>
              </a:rPr>
              <a:t>Subtracted alternative’s means, upper percentiles and lower percentiles from the current values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>
                <a:latin typeface="+mn-lt"/>
                <a:ea typeface="+mn-ea"/>
                <a:cs typeface="+mn-cs"/>
              </a:rPr>
              <a:t>Smaller means in alternative =&gt; smaller flowtimes</a:t>
            </a:r>
          </a:p>
          <a:p>
            <a:pPr marL="171450" indent="-1714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kern="1200">
                <a:latin typeface="+mn-lt"/>
                <a:ea typeface="+mn-ea"/>
                <a:cs typeface="+mn-cs"/>
              </a:rPr>
              <a:t>Smaller CI in alternative mean reduced variability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41BDCE6-D194-54F8-A250-5F03C0C4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EEA8F1-5A77-43B7-B5DE-B2786964C007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6FE42501-78A4-3CBE-DD69-6D1D6F54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DE2449D-28B4-ADF0-E9A0-F2AC76F3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2AC103-787A-6D04-4BF0-4F189BE1C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450804"/>
              </p:ext>
            </p:extLst>
          </p:nvPr>
        </p:nvGraphicFramePr>
        <p:xfrm>
          <a:off x="5134708" y="908648"/>
          <a:ext cx="6279743" cy="4776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5482">
                  <a:extLst>
                    <a:ext uri="{9D8B030D-6E8A-4147-A177-3AD203B41FA5}">
                      <a16:colId xmlns:a16="http://schemas.microsoft.com/office/drawing/2014/main" val="4007935490"/>
                    </a:ext>
                  </a:extLst>
                </a:gridCol>
                <a:gridCol w="1478087">
                  <a:extLst>
                    <a:ext uri="{9D8B030D-6E8A-4147-A177-3AD203B41FA5}">
                      <a16:colId xmlns:a16="http://schemas.microsoft.com/office/drawing/2014/main" val="809347789"/>
                    </a:ext>
                  </a:extLst>
                </a:gridCol>
                <a:gridCol w="1478087">
                  <a:extLst>
                    <a:ext uri="{9D8B030D-6E8A-4147-A177-3AD203B41FA5}">
                      <a16:colId xmlns:a16="http://schemas.microsoft.com/office/drawing/2014/main" val="2561863731"/>
                    </a:ext>
                  </a:extLst>
                </a:gridCol>
                <a:gridCol w="1478087">
                  <a:extLst>
                    <a:ext uri="{9D8B030D-6E8A-4147-A177-3AD203B41FA5}">
                      <a16:colId xmlns:a16="http://schemas.microsoft.com/office/drawing/2014/main" val="2909910614"/>
                    </a:ext>
                  </a:extLst>
                </a:gridCol>
              </a:tblGrid>
              <a:tr h="977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Response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Mean Difference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Upper Percentile Difference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Lower Percentile Difference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82614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1207.75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1153.74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1280.73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772711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MIE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1142.07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1282.74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1055.41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01976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CnC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1067.48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1145.01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1187.36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607121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Cap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1317.93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1329.42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1301.47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348595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BnA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1203.09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1072.51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1267.31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29978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ChemandCivil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1067.48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1145.01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1187.36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99987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MIEUndergrad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1142.07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1282.74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1055.41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771306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Research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1207.75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1153.74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1280.73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460160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Other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908.49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846.54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831677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Capstone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1317.93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1329.42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1301.47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886971"/>
                  </a:ext>
                </a:extLst>
              </a:tr>
              <a:tr h="345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BioandAg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1203.09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1072.51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1267.31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0634" marR="100634" marT="0" marB="0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961564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8F7FAC-94F9-3077-C2AB-25CA2BA80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2173" y="140640"/>
            <a:ext cx="1144555" cy="11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3"/>
    </mc:Choice>
    <mc:Fallback xmlns="">
      <p:transition spd="slow" advTm="4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880D7-3A43-CAF9-63BD-65AF551B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AD0761-8762-3AD9-25A8-CA72F8221142}"/>
              </a:ext>
            </a:extLst>
          </p:cNvPr>
          <p:cNvSpPr txBox="1"/>
          <p:nvPr/>
        </p:nvSpPr>
        <p:spPr>
          <a:xfrm>
            <a:off x="612648" y="1667474"/>
            <a:ext cx="11349486" cy="15908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The alternative model demonstrates overall performance improvements, with reduced mean flow times for both customer processing and machining, driven by increased capacity and machine availability.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388EC3C-918E-FF74-B109-10E2B2F6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B08BFF0-6FA0-440C-AA3F-A939CC794664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FD51E8DE-B310-763F-DFCB-D0E7EB80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083BCC5-2ABE-25D5-BD37-7702069D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4B1A38B1-8E29-4FAD-7D14-4B3393A66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287437"/>
              </p:ext>
            </p:extLst>
          </p:nvPr>
        </p:nvGraphicFramePr>
        <p:xfrm>
          <a:off x="910088" y="2458229"/>
          <a:ext cx="1037182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" name="Recording">
            <a:hlinkClick r:id="" action="ppaction://media"/>
            <a:extLst>
              <a:ext uri="{FF2B5EF4-FFF2-40B4-BE49-F238E27FC236}">
                <a16:creationId xmlns:a16="http://schemas.microsoft.com/office/drawing/2014/main" id="{5BA2CD5F-8BB2-D8B4-CFC9-E21C6B8B7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2875" y="396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BD45-8D8D-5964-C804-85412D25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Challenges and Learning Experiences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83507-0533-D9D1-18A5-0E37AB9F0F30}"/>
              </a:ext>
            </a:extLst>
          </p:cNvPr>
          <p:cNvSpPr txBox="1"/>
          <p:nvPr/>
        </p:nvSpPr>
        <p:spPr>
          <a:xfrm>
            <a:off x="342900" y="1627414"/>
            <a:ext cx="11010900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/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Challenges Faced: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 Negative Processing Times in Initial Simulations: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Using Normal distributions for processing times resulted in unrealistic negative values.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Resolved by switching to Lognormal and Weibull distributions for better fit and accuracy.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 Small Sample Sizes: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Limited historical data made it difficult to validate distribution fits and ensure accuracy.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 Debugging the Simulation Models: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Initial errors in logic (e.g., incorrect flow loops) caused unrealistic outputs.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Iterative testing and SME feedback were critical for corrections.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 Balancing Prioritization and Fairness: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Prioritizing critical projects improved flowtime for high-priority tasks but delayed low-priority ones.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endParaRPr 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Learning Experiences: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Simulation Modeling: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Learned the importance of selecting appropriate distributions to avoid unrealistic outputs.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Data Analysis: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Realized the need for larger datasets to improve input accuracy and reliability.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"/>
            </a:pPr>
            <a:endParaRPr lang="en-US" sz="1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ing">
            <a:hlinkClick r:id="" action="ppaction://media"/>
            <a:extLst>
              <a:ext uri="{FF2B5EF4-FFF2-40B4-BE49-F238E27FC236}">
                <a16:creationId xmlns:a16="http://schemas.microsoft.com/office/drawing/2014/main" id="{00209676-97E6-52B8-C3C9-D2BD054F5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65821" y="396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0D06-FC36-A998-C440-25B1F45B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Conclusions &amp; Recommendations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67EC8CE-11C0-0FCE-2048-EF1646DE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CDAE328-BC89-40EF-9921-DC84AC973A9B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04CEBF7-5770-C15F-B044-C58EEA7D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0D8796F-D6BF-94F2-EDE7-01E4F968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BA5B953D-26AB-E352-6F3E-9BC97A0F6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525172"/>
              </p:ext>
            </p:extLst>
          </p:nvPr>
        </p:nvGraphicFramePr>
        <p:xfrm>
          <a:off x="612647" y="1715532"/>
          <a:ext cx="10653579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7" name="_Con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F669AD3A-A6C8-022F-09BF-7BD55B6B2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24723" y="54638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2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3658-5808-D8AE-5D15-D035DA6F9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Neue Haas Grotesk Text Pro"/>
                <a:ea typeface="Calibri"/>
                <a:cs typeface="Calibri"/>
              </a:rPr>
              <a:t>Background and Objectives</a:t>
            </a:r>
          </a:p>
          <a:p>
            <a:endParaRPr lang="en-US" b="1" kern="1200">
              <a:latin typeface="+mj-lt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2DE502B-3863-3C5B-D1BD-744A6149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5B67B9-73AA-4679-A741-6F0522513DD4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305562-8B36-7E0A-8D76-23998A66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9777A6E-CCD6-166F-2B7B-210716EE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6FE95C79-A508-846E-DF91-13C7B7491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062687"/>
              </p:ext>
            </p:extLst>
          </p:nvPr>
        </p:nvGraphicFramePr>
        <p:xfrm>
          <a:off x="612647" y="1715532"/>
          <a:ext cx="10653579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melie E.">
            <a:hlinkClick r:id="" action="ppaction://media"/>
            <a:extLst>
              <a:ext uri="{FF2B5EF4-FFF2-40B4-BE49-F238E27FC236}">
                <a16:creationId xmlns:a16="http://schemas.microsoft.com/office/drawing/2014/main" id="{FB65459A-2596-646D-4B50-E2A6C8269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9223" y="345590"/>
            <a:ext cx="865414" cy="8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2"/>
    </mc:Choice>
    <mc:Fallback xmlns="">
      <p:transition spd="slow" advTm="3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22AA-A713-C80C-9645-6943EED2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Problem Statement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C55E765-3BAC-E4A1-0D9D-624B12FD9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012" y="1710606"/>
            <a:ext cx="417518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current workflow is disrupted by inconsistent initial screening, ambiguous prioritization rules, queue management issues, and extended flowtimes, leading to delays, inefficiencies, and reduced customer satisfaction.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53B5130-CE12-2B35-2B6C-A76ED1CD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DE15D97-AC55-4348-968D-2FBE32E9D77D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C6E656-50DD-9F2F-91B6-A0D3BE16C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29B44C3-DFB9-3B90-1EF0-8932E5AC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23" name="TextBox 2">
            <a:extLst>
              <a:ext uri="{FF2B5EF4-FFF2-40B4-BE49-F238E27FC236}">
                <a16:creationId xmlns:a16="http://schemas.microsoft.com/office/drawing/2014/main" id="{10DEEEDF-9E8A-3056-2604-8E9E1B43E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348906"/>
              </p:ext>
            </p:extLst>
          </p:nvPr>
        </p:nvGraphicFramePr>
        <p:xfrm>
          <a:off x="5013519" y="274268"/>
          <a:ext cx="7466200" cy="634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21556E-F104-DFBA-5CFF-2900D1245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95212" y="136171"/>
            <a:ext cx="1057471" cy="10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9"/>
    </mc:Choice>
    <mc:Fallback xmlns="">
      <p:transition spd="slow" advTm="91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9557-FE52-F7A7-35C6-6392F2BF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/>
              <a:t>Conceptual Model</a:t>
            </a:r>
          </a:p>
        </p:txBody>
      </p:sp>
      <p:pic>
        <p:nvPicPr>
          <p:cNvPr id="3" name="Picture 2" descr="A diagram of a process&#10;&#10;Description automatically generated">
            <a:extLst>
              <a:ext uri="{FF2B5EF4-FFF2-40B4-BE49-F238E27FC236}">
                <a16:creationId xmlns:a16="http://schemas.microsoft.com/office/drawing/2014/main" id="{D742BEC9-4ECB-8878-8D41-ED967C8C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54" r="1333" b="2607"/>
          <a:stretch/>
        </p:blipFill>
        <p:spPr>
          <a:xfrm>
            <a:off x="2386779" y="1116818"/>
            <a:ext cx="7431783" cy="5062645"/>
          </a:xfrm>
          <a:prstGeom prst="rect">
            <a:avLst/>
          </a:prstGeom>
          <a:noFill/>
        </p:spPr>
      </p:pic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EE2E4F0-5729-1E8F-E531-3ED88034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57FB512-B557-4DF9-AA77-C5456BD11347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58BBD25-A8F5-851B-3ACD-4C1224DF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0109AED-33DF-3543-059A-534EC022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Conceptual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5D26B16F-1FE5-C696-EBBA-D17F8FB26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3103" y="18949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D169-F404-ABC2-A1B4-9FB429ED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anchor="t">
            <a:normAutofit/>
          </a:bodyPr>
          <a:lstStyle/>
          <a:p>
            <a:r>
              <a:rPr lang="en-US"/>
              <a:t>Lean Alternative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2CEB04FC-3D1B-3323-276B-FA0CF7D0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B6DC41-135C-4A65-A918-AB9BD455E718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D511273-020F-A2F6-FFD7-35D23B9F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5D2AD60-A3F5-F902-E450-4FB25245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8FB4D5-1D7E-8AFC-279D-B4F4EBDBA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512226"/>
              </p:ext>
            </p:extLst>
          </p:nvPr>
        </p:nvGraphicFramePr>
        <p:xfrm>
          <a:off x="612647" y="1715532"/>
          <a:ext cx="10653579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1" name="Lean alt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12D66E44-D00D-D694-334A-9B09A10AD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91255" y="54638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C6FD-8755-CA8A-85C8-72F8A5E1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Data Collection </a:t>
            </a:r>
            <a:r>
              <a:rPr lang="en-US" sz="1000" b="0">
                <a:latin typeface="Arial" panose="020B0604020202020204" pitchFamily="34" charset="0"/>
                <a:cs typeface="Arial" panose="020B0604020202020204" pitchFamily="34" charset="0"/>
              </a:rPr>
              <a:t>     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C27FF-457B-4AA0-359F-365D46795653}"/>
              </a:ext>
            </a:extLst>
          </p:cNvPr>
          <p:cNvSpPr txBox="1"/>
          <p:nvPr/>
        </p:nvSpPr>
        <p:spPr>
          <a:xfrm>
            <a:off x="345483" y="3170695"/>
            <a:ext cx="99060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  Historical Data Set of Various Processing Times</a:t>
            </a:r>
          </a:p>
          <a:p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Data Collected: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Historical service times for EDM, machining, waterjet, and welding processes.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Customer types: Bio &amp; Ag, Capstone, Research, Other, etc.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Processing steps: procurement, approval, manufacturing, and final billing.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was used to create parameters used in Simio modeling.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Distributions were hypothesized and tested using JMP statistical analysis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Challenges within Data: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Small sample sizes led to limitations in rejecting certain distributions.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Variability in data (e.g., customer arrivals and documentation errors).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956C5B-B7AC-BBDA-D46B-C692C3739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755263"/>
              </p:ext>
            </p:extLst>
          </p:nvPr>
        </p:nvGraphicFramePr>
        <p:xfrm>
          <a:off x="836392" y="1432715"/>
          <a:ext cx="816863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593">
                  <a:extLst>
                    <a:ext uri="{9D8B030D-6E8A-4147-A177-3AD203B41FA5}">
                      <a16:colId xmlns:a16="http://schemas.microsoft.com/office/drawing/2014/main" val="3753836046"/>
                    </a:ext>
                  </a:extLst>
                </a:gridCol>
                <a:gridCol w="6735046">
                  <a:extLst>
                    <a:ext uri="{9D8B030D-6E8A-4147-A177-3AD203B41FA5}">
                      <a16:colId xmlns:a16="http://schemas.microsoft.com/office/drawing/2014/main" val="3717792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EDM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3.25, 17.5, 1.5, 5, 12, 10, 4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6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Machining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1, 5, 11.5, 4, 14.75, 2.25, 4.5, 13, 9, 3.5, 17.75, 2.5, 2.5,1,5,1, 13.5, 3,1,2, 1,1,19.5, 1, 7.5, 1.5, 90</a:t>
                      </a:r>
                    </a:p>
                  </a:txBody>
                  <a:tcPr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28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Waterjet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3.5, 3, 2.5, 1,2,1,0.5</a:t>
                      </a:r>
                    </a:p>
                  </a:txBody>
                  <a:tcPr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326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Welding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1,1.5,1,1,0.5</a:t>
                      </a:r>
                    </a:p>
                  </a:txBody>
                  <a:tcPr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190101"/>
                  </a:ext>
                </a:extLst>
              </a:tr>
            </a:tbl>
          </a:graphicData>
        </a:graphic>
      </p:graphicFrame>
      <p:pic>
        <p:nvPicPr>
          <p:cNvPr id="9" name="Recording 1">
            <a:hlinkClick r:id="" action="ppaction://media"/>
            <a:extLst>
              <a:ext uri="{FF2B5EF4-FFF2-40B4-BE49-F238E27FC236}">
                <a16:creationId xmlns:a16="http://schemas.microsoft.com/office/drawing/2014/main" id="{83943EE0-3024-B8F1-4EDB-13F06DFC5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7578" y="396875"/>
            <a:ext cx="730250" cy="730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4986D3-071E-17A1-9007-EB9C0A999A51}"/>
              </a:ext>
            </a:extLst>
          </p:cNvPr>
          <p:cNvSpPr txBox="1"/>
          <p:nvPr/>
        </p:nvSpPr>
        <p:spPr>
          <a:xfrm>
            <a:off x="5141158" y="550560"/>
            <a:ext cx="190454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/>
                <a:cs typeface="Arial"/>
              </a:rPr>
              <a:t> 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D75DF-B442-0FB1-13C5-9E906099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Input Analysis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3F288-638E-2968-C514-0839D79B8DB8}"/>
              </a:ext>
            </a:extLst>
          </p:cNvPr>
          <p:cNvSpPr txBox="1"/>
          <p:nvPr/>
        </p:nvSpPr>
        <p:spPr>
          <a:xfrm>
            <a:off x="342900" y="1627414"/>
            <a:ext cx="110109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Histograms based on Historical Data: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BA7E2CD-7572-34E7-B2AA-574C4AF08E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0" r="59363" b="24090"/>
          <a:stretch/>
        </p:blipFill>
        <p:spPr>
          <a:xfrm>
            <a:off x="347504" y="2083571"/>
            <a:ext cx="2680039" cy="354633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F0DC2F7-4293-E2FE-EF50-B8DA10C497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80" r="63757" b="25776"/>
          <a:stretch/>
        </p:blipFill>
        <p:spPr>
          <a:xfrm>
            <a:off x="3053033" y="2071643"/>
            <a:ext cx="2447685" cy="3559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FA35F-C4E8-CF37-42DC-B4124F5550FA}"/>
              </a:ext>
            </a:extLst>
          </p:cNvPr>
          <p:cNvSpPr txBox="1"/>
          <p:nvPr/>
        </p:nvSpPr>
        <p:spPr>
          <a:xfrm>
            <a:off x="413021" y="5634418"/>
            <a:ext cx="478256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Line</a:t>
            </a:r>
            <a:r>
              <a:rPr lang="en-US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Normal distribution fit</a:t>
            </a:r>
          </a:p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Line:</a:t>
            </a:r>
            <a:r>
              <a:rPr lang="en-US" b="1">
                <a:solidFill>
                  <a:schemeClr val="tx2">
                    <a:lumMod val="76000"/>
                    <a:lumOff val="2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Lognormal Distribution fit</a:t>
            </a:r>
          </a:p>
          <a:p>
            <a:r>
              <a:rPr lang="en-US" b="1">
                <a:solidFill>
                  <a:schemeClr val="accent2">
                    <a:lumMod val="76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Line: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Weibull 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16DAA-7E47-34AF-FDC9-686FDC1C1B9B}"/>
              </a:ext>
            </a:extLst>
          </p:cNvPr>
          <p:cNvSpPr txBox="1"/>
          <p:nvPr/>
        </p:nvSpPr>
        <p:spPr>
          <a:xfrm>
            <a:off x="5841063" y="2085023"/>
            <a:ext cx="5673247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Distributions were analyzed using 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Goodness-of-Fit Test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Results were used to determine expressions for processing times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Machining Lognormal distribution was used with the processing time expression determined as </a:t>
            </a:r>
            <a:r>
              <a:rPr lang="en-US" sz="1600" b="1" err="1">
                <a:latin typeface="Arial" panose="020B0604020202020204" pitchFamily="34" charset="0"/>
                <a:cs typeface="Arial" panose="020B0604020202020204" pitchFamily="34" charset="0"/>
              </a:rPr>
              <a:t>Random.Lognormal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(1.37,1.17)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Waterjet Weibull distribution was used with the processing time expression determined as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Random.Weibull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(1.93,2.18)</a:t>
            </a:r>
          </a:p>
          <a:p>
            <a:pPr marL="285750" indent="-285750">
              <a:buFont typeface="Arial,Sans-Serif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Recording 2">
            <a:hlinkClick r:id="" action="ppaction://media"/>
            <a:extLst>
              <a:ext uri="{FF2B5EF4-FFF2-40B4-BE49-F238E27FC236}">
                <a16:creationId xmlns:a16="http://schemas.microsoft.com/office/drawing/2014/main" id="{56705B20-4ABB-AF7E-83A8-AC569C518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8956" y="55133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842B4-F584-FDC1-D32B-7AB68C67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9186587" cy="694250"/>
          </a:xfrm>
        </p:spPr>
        <p:txBody>
          <a:bodyPr anchor="t">
            <a:normAutofit/>
          </a:bodyPr>
          <a:lstStyle/>
          <a:p>
            <a:r>
              <a:rPr lang="en-US"/>
              <a:t>Simulation Model Current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CD6F1-0404-C814-FCFB-4F93A826D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336" y="1363965"/>
            <a:ext cx="7474768" cy="476492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D6684-8D15-7707-F441-D51362B9B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5322770"/>
            <a:ext cx="11486218" cy="7172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3ACEB0B-16C5-0425-59D7-AB9CDEB0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AFCD493-5257-445D-8FEF-5ADB267B319E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1CA3F59-039C-F94F-06F3-9CA8F9EF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E34B07CE-D9A6-4456-EEEB-A0AEA999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6" name="Current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923B6852-3F79-5FAA-4FD2-58D051A07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0900" y="44028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842B4-F584-FDC1-D32B-7AB68C67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/>
          <a:p>
            <a:r>
              <a:rPr lang="en-US"/>
              <a:t>Simulation Model For Alternative</a:t>
            </a:r>
          </a:p>
        </p:txBody>
      </p:sp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12F6B6C2-0DB5-ACD5-A358-E71F25F28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319" y="2575966"/>
            <a:ext cx="6483687" cy="171817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D6684-8D15-7707-F441-D51362B9B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>
              <a:buChar char="•"/>
            </a:pPr>
            <a:r>
              <a:rPr lang="en-US"/>
              <a:t>Increased Machine Capacities</a:t>
            </a:r>
          </a:p>
          <a:p>
            <a:pPr marL="285750" indent="-285750">
              <a:buChar char="•"/>
            </a:pPr>
            <a:r>
              <a:rPr lang="en-US"/>
              <a:t>Closer Machine Locations </a:t>
            </a:r>
          </a:p>
          <a:p>
            <a:pPr marL="285750" indent="-285750">
              <a:buChar char="•"/>
            </a:pPr>
            <a:r>
              <a:rPr lang="en-US"/>
              <a:t>Increased Worker Capacity </a:t>
            </a:r>
          </a:p>
          <a:p>
            <a:pPr marL="285750" indent="-285750"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3ACEB0B-16C5-0425-59D7-AB9CDEB0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AFCD493-5257-445D-8FEF-5ADB267B319E}" type="datetime1">
              <a:rPr lang="en-US"/>
              <a:pPr>
                <a:spcAft>
                  <a:spcPts val="600"/>
                </a:spcAft>
              </a:pPr>
              <a:t>2/4/2025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1CA3F59-039C-F94F-06F3-9CA8F9EF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E34B07CE-D9A6-4456-EEEB-A0AEA999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Alt.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4CDA9-C726-3DE2-9FAA-6EEBF8E0F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4090" y="55602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VanillaVTI</vt:lpstr>
      <vt:lpstr>Advanced Manufacturing and Machining Facility</vt:lpstr>
      <vt:lpstr>Background and Objectives </vt:lpstr>
      <vt:lpstr>Problem Statement</vt:lpstr>
      <vt:lpstr>Conceptual Model</vt:lpstr>
      <vt:lpstr>Lean Alternative</vt:lpstr>
      <vt:lpstr>Data Collection      </vt:lpstr>
      <vt:lpstr>Input Analysis </vt:lpstr>
      <vt:lpstr>Simulation Model Current Process</vt:lpstr>
      <vt:lpstr>Simulation Model For Alternative</vt:lpstr>
      <vt:lpstr>Experiments &amp; Output Analysis</vt:lpstr>
      <vt:lpstr>Results</vt:lpstr>
      <vt:lpstr>Challenges and Learning Experiences</vt:lpstr>
      <vt:lpstr>Conclusions &amp; 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Amelie Echeverria</dc:creator>
  <cp:revision>2</cp:revision>
  <dcterms:created xsi:type="dcterms:W3CDTF">2024-12-06T00:30:00Z</dcterms:created>
  <dcterms:modified xsi:type="dcterms:W3CDTF">2025-02-04T17:46:10Z</dcterms:modified>
</cp:coreProperties>
</file>