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56" r:id="rId2"/>
    <p:sldId id="257" r:id="rId3"/>
    <p:sldId id="258" r:id="rId4"/>
    <p:sldId id="265" r:id="rId5"/>
    <p:sldId id="262" r:id="rId6"/>
    <p:sldId id="259" r:id="rId7"/>
    <p:sldId id="268" r:id="rId8"/>
    <p:sldId id="260"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F281F-7755-B43C-CA2B-8D0A61CBDD48}" v="608" dt="2023-04-07T16:18:40.111"/>
    <p1510:client id="{17D49408-704A-4BA5-A26B-4FDF4F4C95AF}" v="55" dt="2023-04-07T18:23:11.663"/>
    <p1510:client id="{1C9C7C90-AF5B-D6F4-C65E-720B300C0AC4}" v="1921" dt="2023-04-07T04:19:25.058"/>
    <p1510:client id="{28D4976C-FADC-5406-7033-2D90118D0BD9}" v="33" dt="2023-04-07T17:43:24.736"/>
    <p1510:client id="{293B3AA6-0F45-0951-A084-301D94CA765A}" v="10" dt="2023-04-07T02:54:07.565"/>
    <p1510:client id="{526D1F11-60C5-FD48-BC13-22D353941ACC}" v="618" dt="2023-04-07T17:48:14.513"/>
    <p1510:client id="{56611CFF-3E1E-A376-3BF4-C8497F9628C9}" v="106" dt="2023-04-07T04:29:02.683"/>
    <p1510:client id="{57E49612-B4BB-AF00-9D8A-D7E1B151311D}" v="26" dt="2023-04-07T02:41:38.658"/>
    <p1510:client id="{606B6FAD-6005-F6FD-1F5C-3570220232D4}" v="334" dt="2023-04-07T05:32:15.167"/>
    <p1510:client id="{71FE05C7-588B-D70D-B9C4-7DC1C112DB05}" v="114" dt="2023-04-07T04:33:51.746"/>
    <p1510:client id="{8B82923F-E827-BF55-B41E-B1A087A066EA}" v="412" dt="2023-04-07T05:22:53.208"/>
    <p1510:client id="{9C1311EA-676B-7B62-A88C-CF32662BBD5C}" v="10" dt="2023-04-07T03:09:11.187"/>
    <p1510:client id="{BF06C0DE-4F35-62C0-2B5A-A4F243641256}" v="55" dt="2023-04-07T05:47:55.679"/>
    <p1510:client id="{C9426CE7-FA33-E74A-EBAB-9843B2075B13}" v="1424" dt="2023-04-07T05:41:54.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AD640-B8CE-44FD-94B5-379979F08E16}" type="datetimeFigureOut">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9E856-CB8C-4773-A657-9365CE790C0A}" type="slidenum">
              <a:t>‹#›</a:t>
            </a:fld>
            <a:endParaRPr lang="en-US"/>
          </a:p>
        </p:txBody>
      </p:sp>
    </p:spTree>
    <p:extLst>
      <p:ext uri="{BB962C8B-B14F-4D97-AF65-F5344CB8AC3E}">
        <p14:creationId xmlns:p14="http://schemas.microsoft.com/office/powerpoint/2010/main" val="94329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 of Lab 6 is to assess the suitability of our current workstation for online classes and enhance it to maximize productivity, safety, and well-being. The lab aims to apply the principles of workplace design and environment to evaluate and enhance home workspace. The optimization of a workstation is of utmost significance as workers often spend long hours working. Prolonged work hours in an inefficient workspace can lead to injuries, substandard work, and dissatisfaction among workers. In the actual work scenario, optimizing the workspace is crucial, particularly for engineers who spend long hours sitting to perform calculations or write reports. An optimized workspace assists workers in working for extended periods without jeopardizing their health and safety.</a:t>
            </a:r>
          </a:p>
        </p:txBody>
      </p:sp>
      <p:sp>
        <p:nvSpPr>
          <p:cNvPr id="4" name="Slide Number Placeholder 3"/>
          <p:cNvSpPr>
            <a:spLocks noGrp="1"/>
          </p:cNvSpPr>
          <p:nvPr>
            <p:ph type="sldNum" sz="quarter" idx="5"/>
          </p:nvPr>
        </p:nvSpPr>
        <p:spPr/>
        <p:txBody>
          <a:bodyPr/>
          <a:lstStyle/>
          <a:p>
            <a:fld id="{8CB9E856-CB8C-4773-A657-9365CE790C0A}" type="slidenum">
              <a:t>2</a:t>
            </a:fld>
            <a:endParaRPr lang="en-US"/>
          </a:p>
        </p:txBody>
      </p:sp>
    </p:spTree>
    <p:extLst>
      <p:ext uri="{BB962C8B-B14F-4D97-AF65-F5344CB8AC3E}">
        <p14:creationId xmlns:p14="http://schemas.microsoft.com/office/powerpoint/2010/main" val="297970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9E856-CB8C-4773-A657-9365CE790C0A}" type="slidenum">
              <a:rPr lang="en-US" smtClean="0"/>
              <a:t>3</a:t>
            </a:fld>
            <a:endParaRPr lang="en-US"/>
          </a:p>
        </p:txBody>
      </p:sp>
    </p:spTree>
    <p:extLst>
      <p:ext uri="{BB962C8B-B14F-4D97-AF65-F5344CB8AC3E}">
        <p14:creationId xmlns:p14="http://schemas.microsoft.com/office/powerpoint/2010/main" val="82457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9E856-CB8C-4773-A657-9365CE790C0A}" type="slidenum">
              <a:rPr lang="en-US" smtClean="0"/>
              <a:t>8</a:t>
            </a:fld>
            <a:endParaRPr lang="en-US"/>
          </a:p>
        </p:txBody>
      </p:sp>
    </p:spTree>
    <p:extLst>
      <p:ext uri="{BB962C8B-B14F-4D97-AF65-F5344CB8AC3E}">
        <p14:creationId xmlns:p14="http://schemas.microsoft.com/office/powerpoint/2010/main" val="219200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4/7/2023</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AMBER ASHTON​ , MARK HANNA​ , BRYSON MARTIN</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95670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4/7/2023</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AMBER ASHTON​ , MARK HANNA​ , BRYSON MARTIN</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821210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4/7/2023</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AMBER ASHTON​ , MARK HANNA​ , BRYSON MARTIN</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11774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4/7/2023</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AMBER ASHTON​ , MARK HANNA​ , BRYSON MARTIN</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27528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4/7/2023</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AMBER ASHTON​ , MARK HANNA​ , BRYSON MARTIN</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6044183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4/7/2023</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AMBER ASHTON​ , MARK HANNA​ , BRYSON MARTIN</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953576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4/7/2023</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AMBER ASHTON​ , MARK HANNA​ , BRYSON MARTIN</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159790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4/7/2023</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AMBER ASHTON​ , MARK HANNA​ , BRYSON MARTIN</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67245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4/7/2023</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AMBER ASHTON​ , MARK HANNA​ , BRYSON MARTIN</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909394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4/7/2023</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AMBER ASHTON​ , MARK HANNA​ , BRYSON MARTIN</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183435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4/7/2023</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AMBER ASHTON​ , MARK HANNA​ , BRYSON MARTIN</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79110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4/7/2023</a:t>
            </a:fld>
            <a:endParaRPr lang="en-US" b="1"/>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AMBER ASHTON​ , MARK HANNA​ , BRYSON MARTIN</a:t>
            </a:r>
            <a:endParaRPr lang="en-US" b="1"/>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a:p>
        </p:txBody>
      </p:sp>
    </p:spTree>
    <p:extLst>
      <p:ext uri="{BB962C8B-B14F-4D97-AF65-F5344CB8AC3E}">
        <p14:creationId xmlns:p14="http://schemas.microsoft.com/office/powerpoint/2010/main" val="213933864"/>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5A9D9013-A9B2-5A47-681A-4A1D5A3B14BC}"/>
              </a:ext>
            </a:extLst>
          </p:cNvPr>
          <p:cNvSpPr/>
          <p:nvPr/>
        </p:nvSpPr>
        <p:spPr>
          <a:xfrm>
            <a:off x="-2013186" y="4120445"/>
            <a:ext cx="5747925" cy="5399851"/>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89" name="Rectangle 3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p:cNvSpPr>
            <a:spLocks noGrp="1"/>
          </p:cNvSpPr>
          <p:nvPr>
            <p:ph type="ctrTitle"/>
          </p:nvPr>
        </p:nvSpPr>
        <p:spPr>
          <a:xfrm>
            <a:off x="633736" y="507238"/>
            <a:ext cx="3624471" cy="3845891"/>
          </a:xfrm>
        </p:spPr>
        <p:txBody>
          <a:bodyPr>
            <a:normAutofit/>
          </a:bodyPr>
          <a:lstStyle/>
          <a:p>
            <a:pPr algn="l"/>
            <a:r>
              <a:rPr lang="en-US" sz="1500">
                <a:ea typeface="+mj-lt"/>
                <a:cs typeface="+mj-lt"/>
              </a:rPr>
              <a:t>Labs 6 : Workstation Design</a:t>
            </a:r>
            <a:endParaRPr lang="en-US" sz="1500"/>
          </a:p>
          <a:p>
            <a:pPr algn="l"/>
            <a:endParaRPr lang="en-US" sz="1500">
              <a:cs typeface="Calibri Light"/>
            </a:endParaRPr>
          </a:p>
        </p:txBody>
      </p:sp>
      <p:sp>
        <p:nvSpPr>
          <p:cNvPr id="3" name="Subtitle 2"/>
          <p:cNvSpPr>
            <a:spLocks noGrp="1"/>
          </p:cNvSpPr>
          <p:nvPr>
            <p:ph type="subTitle" idx="1"/>
          </p:nvPr>
        </p:nvSpPr>
        <p:spPr>
          <a:xfrm>
            <a:off x="633736" y="4445204"/>
            <a:ext cx="3624471" cy="1781123"/>
          </a:xfrm>
        </p:spPr>
        <p:txBody>
          <a:bodyPr vert="horz" lIns="91440" tIns="45720" rIns="91440" bIns="45720" rtlCol="0" anchor="t">
            <a:normAutofit/>
          </a:bodyPr>
          <a:lstStyle/>
          <a:p>
            <a:pPr algn="l"/>
            <a:r>
              <a:rPr lang="en-US" sz="2200">
                <a:cs typeface="Calibri"/>
              </a:rPr>
              <a:t>Group E – Cab Assembly</a:t>
            </a:r>
            <a:endParaRPr lang="en-US" sz="2200"/>
          </a:p>
          <a:p>
            <a:pPr algn="l">
              <a:lnSpc>
                <a:spcPct val="120000"/>
              </a:lnSpc>
              <a:spcBef>
                <a:spcPts val="200"/>
              </a:spcBef>
            </a:pPr>
            <a:r>
              <a:rPr lang="en-US" sz="1600">
                <a:cs typeface="Calibri"/>
              </a:rPr>
              <a:t>Amber Ashton</a:t>
            </a:r>
            <a:endParaRPr lang="en-US" sz="1600" cap="none" spc="0">
              <a:ea typeface="Source Sans Pro"/>
              <a:cs typeface="Calibri"/>
            </a:endParaRPr>
          </a:p>
          <a:p>
            <a:pPr algn="l">
              <a:lnSpc>
                <a:spcPct val="120000"/>
              </a:lnSpc>
              <a:spcBef>
                <a:spcPts val="200"/>
              </a:spcBef>
            </a:pPr>
            <a:r>
              <a:rPr lang="en-US" sz="1600">
                <a:cs typeface="Calibri"/>
              </a:rPr>
              <a:t>Mark Hanna</a:t>
            </a:r>
            <a:endParaRPr lang="en-US" sz="1600" cap="none" spc="0">
              <a:ea typeface="Source Sans Pro"/>
              <a:cs typeface="Calibri"/>
            </a:endParaRPr>
          </a:p>
          <a:p>
            <a:pPr algn="l">
              <a:lnSpc>
                <a:spcPct val="120000"/>
              </a:lnSpc>
              <a:spcBef>
                <a:spcPts val="200"/>
              </a:spcBef>
            </a:pPr>
            <a:r>
              <a:rPr lang="en-US" sz="1600">
                <a:cs typeface="Calibri"/>
              </a:rPr>
              <a:t>Bryson Martin</a:t>
            </a:r>
            <a:endParaRPr lang="en-US" sz="1600" cap="none" spc="0">
              <a:ea typeface="Source Sans Pro"/>
            </a:endParaRPr>
          </a:p>
          <a:p>
            <a:pPr algn="l"/>
            <a:endParaRPr lang="en-US" sz="2200">
              <a:cs typeface="Calibri"/>
            </a:endParaRPr>
          </a:p>
          <a:p>
            <a:pPr algn="l"/>
            <a:endParaRPr lang="en-US" sz="2200">
              <a:cs typeface="Calibri"/>
            </a:endParaRPr>
          </a:p>
        </p:txBody>
      </p:sp>
      <p:pic>
        <p:nvPicPr>
          <p:cNvPr id="4" name="Picture 3" descr="3D Person Working In A Home Office">
            <a:extLst>
              <a:ext uri="{FF2B5EF4-FFF2-40B4-BE49-F238E27FC236}">
                <a16:creationId xmlns:a16="http://schemas.microsoft.com/office/drawing/2014/main" id="{B204112D-E9C8-5272-F7AA-2A8011BD1E8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6250" b="6250"/>
          <a:stretch/>
        </p:blipFill>
        <p:spPr>
          <a:xfrm>
            <a:off x="5839199" y="2001047"/>
            <a:ext cx="4795184" cy="2697290"/>
          </a:xfrm>
          <a:prstGeom prst="rect">
            <a:avLst/>
          </a:prstGeom>
        </p:spPr>
      </p:pic>
      <p:grpSp>
        <p:nvGrpSpPr>
          <p:cNvPr id="390" name="Group 35">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37"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391" name="Group 39">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41"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5" name="Freeform: Shape 44">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92"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3" name="Freeform: Shape 42">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393"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20" name="Freeform: Shape 219">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50"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94" name="Freeform: Shape 50">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5" name="Freeform: Shape 52">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6" name="Freeform: Shape 54">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sp>
        <p:nvSpPr>
          <p:cNvPr id="7" name="Circle: Hollow 6">
            <a:extLst>
              <a:ext uri="{FF2B5EF4-FFF2-40B4-BE49-F238E27FC236}">
                <a16:creationId xmlns:a16="http://schemas.microsoft.com/office/drawing/2014/main" id="{7AD10C82-4BB6-D36D-0B7A-B51624004BB3}"/>
              </a:ext>
            </a:extLst>
          </p:cNvPr>
          <p:cNvSpPr/>
          <p:nvPr/>
        </p:nvSpPr>
        <p:spPr>
          <a:xfrm>
            <a:off x="-1872074" y="4261556"/>
            <a:ext cx="5747925" cy="5399851"/>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FF4C3F87-8B72-F86D-BD80-2EB1250432DC}"/>
              </a:ext>
            </a:extLst>
          </p:cNvPr>
          <p:cNvSpPr/>
          <p:nvPr/>
        </p:nvSpPr>
        <p:spPr>
          <a:xfrm>
            <a:off x="1627481" y="-3687703"/>
            <a:ext cx="5747925" cy="5399851"/>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F35139D6-C70F-B8A5-DEA6-54CE75DC86A3}"/>
              </a:ext>
            </a:extLst>
          </p:cNvPr>
          <p:cNvSpPr/>
          <p:nvPr/>
        </p:nvSpPr>
        <p:spPr>
          <a:xfrm>
            <a:off x="-1976844" y="-427378"/>
            <a:ext cx="2956605" cy="2436108"/>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 name="Circle: Hollow 11">
            <a:extLst>
              <a:ext uri="{FF2B5EF4-FFF2-40B4-BE49-F238E27FC236}">
                <a16:creationId xmlns:a16="http://schemas.microsoft.com/office/drawing/2014/main" id="{F35139D6-C70F-B8A5-DEA6-54CE75DC86A3}"/>
              </a:ext>
            </a:extLst>
          </p:cNvPr>
          <p:cNvSpPr/>
          <p:nvPr/>
        </p:nvSpPr>
        <p:spPr>
          <a:xfrm>
            <a:off x="10096846" y="-3100658"/>
            <a:ext cx="5747925" cy="5399851"/>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4" name="Circle: Hollow 13">
            <a:extLst>
              <a:ext uri="{FF2B5EF4-FFF2-40B4-BE49-F238E27FC236}">
                <a16:creationId xmlns:a16="http://schemas.microsoft.com/office/drawing/2014/main" id="{F35139D6-C70F-B8A5-DEA6-54CE75DC86A3}"/>
              </a:ext>
            </a:extLst>
          </p:cNvPr>
          <p:cNvSpPr/>
          <p:nvPr/>
        </p:nvSpPr>
        <p:spPr>
          <a:xfrm>
            <a:off x="5678898" y="5328825"/>
            <a:ext cx="5747925" cy="5399851"/>
          </a:xfrm>
          <a:prstGeom prst="donut">
            <a:avLst/>
          </a:prstGeom>
          <a:solidFill>
            <a:srgbClr val="EDC7D4">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 name="Freeform: Shape 1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9" name="Rectangle 1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2DA1274F-9232-42BF-B9FE-B95EA14CF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BE5AF1D6-62CC-4988-9174-993F112DC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1" name="Freeform: Shape 30">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3" name="Freeform: Shape 32">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D320D-C9FD-5804-70A1-7B04E414A127}"/>
              </a:ext>
            </a:extLst>
          </p:cNvPr>
          <p:cNvSpPr>
            <a:spLocks noGrp="1"/>
          </p:cNvSpPr>
          <p:nvPr>
            <p:ph type="title"/>
          </p:nvPr>
        </p:nvSpPr>
        <p:spPr>
          <a:xfrm>
            <a:off x="2886765" y="1159934"/>
            <a:ext cx="6418471" cy="949282"/>
          </a:xfrm>
        </p:spPr>
        <p:txBody>
          <a:bodyPr vert="horz" lIns="91440" tIns="45720" rIns="91440" bIns="45720" rtlCol="0" anchor="b">
            <a:normAutofit/>
          </a:bodyPr>
          <a:lstStyle/>
          <a:p>
            <a:pPr algn="ctr"/>
            <a:r>
              <a:rPr lang="en-US" sz="5100" b="1" cap="all" spc="1500">
                <a:ea typeface="Source Sans Pro SemiBold" panose="020B0603030403020204" pitchFamily="34" charset="0"/>
              </a:rPr>
              <a:t>Conclusion </a:t>
            </a:r>
          </a:p>
        </p:txBody>
      </p:sp>
      <p:sp>
        <p:nvSpPr>
          <p:cNvPr id="3" name="Content Placeholder 2">
            <a:extLst>
              <a:ext uri="{FF2B5EF4-FFF2-40B4-BE49-F238E27FC236}">
                <a16:creationId xmlns:a16="http://schemas.microsoft.com/office/drawing/2014/main" id="{42ABD5E4-E0B0-A6FC-E8E2-88E849EF40BA}"/>
              </a:ext>
            </a:extLst>
          </p:cNvPr>
          <p:cNvSpPr>
            <a:spLocks noGrp="1"/>
          </p:cNvSpPr>
          <p:nvPr>
            <p:ph idx="1"/>
          </p:nvPr>
        </p:nvSpPr>
        <p:spPr>
          <a:xfrm>
            <a:off x="2654401" y="2105549"/>
            <a:ext cx="6418471" cy="3197971"/>
          </a:xfrm>
        </p:spPr>
        <p:txBody>
          <a:bodyPr vert="horz" lIns="91440" tIns="45720" rIns="91440" bIns="45720" rtlCol="0" anchor="t">
            <a:normAutofit lnSpcReduction="10000"/>
          </a:bodyPr>
          <a:lstStyle/>
          <a:p>
            <a:pPr marL="0" indent="0" algn="ctr">
              <a:buNone/>
            </a:pPr>
            <a:r>
              <a:rPr lang="en-US" sz="2400" cap="all" spc="400"/>
              <a:t>Why is our design the best?</a:t>
            </a:r>
          </a:p>
          <a:p>
            <a:r>
              <a:rPr lang="en-US" sz="2400" cap="all" spc="400"/>
              <a:t>Our workstation design increases productivity while accommodating the health &amp; safety Needs of the Worker</a:t>
            </a:r>
          </a:p>
          <a:p>
            <a:r>
              <a:rPr lang="en-US" sz="2400" cap="all" spc="400"/>
              <a:t>Our detailed organization aids the worker in completing the sub-assembly in a timely, yet efficient manner</a:t>
            </a:r>
          </a:p>
          <a:p>
            <a:pPr marL="0" indent="0">
              <a:buNone/>
            </a:pPr>
            <a:endParaRPr lang="en-US" sz="2400" cap="all" spc="400"/>
          </a:p>
          <a:p>
            <a:endParaRPr lang="en-US" sz="2400" cap="all" spc="400"/>
          </a:p>
        </p:txBody>
      </p:sp>
      <p:sp>
        <p:nvSpPr>
          <p:cNvPr id="43" name="Oval 4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ooter Placeholder 3">
            <a:extLst>
              <a:ext uri="{FF2B5EF4-FFF2-40B4-BE49-F238E27FC236}">
                <a16:creationId xmlns:a16="http://schemas.microsoft.com/office/drawing/2014/main" id="{06622B2C-46BF-82D4-39EB-4A20F24337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a:solidFill>
                  <a:schemeClr val="tx1">
                    <a:tint val="75000"/>
                  </a:schemeClr>
                </a:solidFill>
                <a:latin typeface="+mn-lt"/>
                <a:ea typeface="Source Sans Pro SemiBold" panose="020B0603030403020204" pitchFamily="34" charset="0"/>
                <a:cs typeface="+mn-cs"/>
              </a:rPr>
              <a:t>AMBER ASHTON​ , MARK HANNA​ , BRYSON MARTIN</a:t>
            </a:r>
          </a:p>
        </p:txBody>
      </p:sp>
      <p:sp>
        <p:nvSpPr>
          <p:cNvPr id="5" name="Slide Number Placeholder 4">
            <a:extLst>
              <a:ext uri="{FF2B5EF4-FFF2-40B4-BE49-F238E27FC236}">
                <a16:creationId xmlns:a16="http://schemas.microsoft.com/office/drawing/2014/main" id="{667BA10F-FA96-6366-CAFD-7DEC670BDA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3450C42-9A0B-4425-92C2-70FCF7C45734}" type="slidenum">
              <a:rPr lang="en-US">
                <a:solidFill>
                  <a:srgbClr val="898989"/>
                </a:solidFill>
              </a:rPr>
              <a:pPr>
                <a:spcAft>
                  <a:spcPts val="600"/>
                </a:spcAft>
              </a:pPr>
              <a:t>10</a:t>
            </a:fld>
            <a:endParaRPr lang="en-US">
              <a:solidFill>
                <a:srgbClr val="898989"/>
              </a:solidFill>
            </a:endParaRPr>
          </a:p>
        </p:txBody>
      </p:sp>
    </p:spTree>
    <p:extLst>
      <p:ext uri="{BB962C8B-B14F-4D97-AF65-F5344CB8AC3E}">
        <p14:creationId xmlns:p14="http://schemas.microsoft.com/office/powerpoint/2010/main" val="2136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85CEE-5FA1-234B-8814-6CF5437D5423}"/>
              </a:ext>
            </a:extLst>
          </p:cNvPr>
          <p:cNvSpPr>
            <a:spLocks noGrp="1"/>
          </p:cNvSpPr>
          <p:nvPr>
            <p:ph type="title"/>
          </p:nvPr>
        </p:nvSpPr>
        <p:spPr>
          <a:xfrm>
            <a:off x="1102368" y="1877492"/>
            <a:ext cx="4030132" cy="3215373"/>
          </a:xfrm>
        </p:spPr>
        <p:txBody>
          <a:bodyPr>
            <a:normAutofit/>
          </a:bodyPr>
          <a:lstStyle/>
          <a:p>
            <a:pPr algn="ctr"/>
            <a:r>
              <a:rPr lang="en-US">
                <a:ea typeface="Source Sans Pro"/>
              </a:rPr>
              <a:t>Purpose </a:t>
            </a:r>
            <a:endParaRPr lang="en-US"/>
          </a:p>
        </p:txBody>
      </p:sp>
      <p:grpSp>
        <p:nvGrpSpPr>
          <p:cNvPr id="19" name="Group 1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0" name="Freeform: Shape 1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90014889-B7A1-D4D1-266F-DBFE2E5532CF}"/>
              </a:ext>
            </a:extLst>
          </p:cNvPr>
          <p:cNvSpPr>
            <a:spLocks noGrp="1"/>
          </p:cNvSpPr>
          <p:nvPr>
            <p:ph idx="1"/>
          </p:nvPr>
        </p:nvSpPr>
        <p:spPr>
          <a:xfrm>
            <a:off x="6234868" y="1130846"/>
            <a:ext cx="5217173" cy="4351338"/>
          </a:xfrm>
        </p:spPr>
        <p:txBody>
          <a:bodyPr vert="horz" lIns="91440" tIns="45720" rIns="91440" bIns="45720" rtlCol="0">
            <a:normAutofit/>
          </a:bodyPr>
          <a:lstStyle/>
          <a:p>
            <a:endParaRPr lang="en-US">
              <a:ea typeface="Source Sans Pro"/>
            </a:endParaRPr>
          </a:p>
          <a:p>
            <a:r>
              <a:rPr lang="en-US">
                <a:ea typeface="Source Sans Pro"/>
              </a:rPr>
              <a:t>Lab 6 aims to evaluate and improve the suitability of a current workstation, while also considering productivity, safety and well-being of workers.</a:t>
            </a:r>
          </a:p>
        </p:txBody>
      </p:sp>
      <p:sp>
        <p:nvSpPr>
          <p:cNvPr id="4" name="Footer Placeholder 3">
            <a:extLst>
              <a:ext uri="{FF2B5EF4-FFF2-40B4-BE49-F238E27FC236}">
                <a16:creationId xmlns:a16="http://schemas.microsoft.com/office/drawing/2014/main" id="{78D33000-3F23-16C9-EEB9-9E8D709EAB1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AMBER ASHTON​ , MARK HANNA​ , BRYSON MARTIN</a:t>
            </a:r>
          </a:p>
        </p:txBody>
      </p:sp>
      <p:grpSp>
        <p:nvGrpSpPr>
          <p:cNvPr id="3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6139464"/>
            <a:ext cx="1054466" cy="469689"/>
            <a:chOff x="9841624" y="4115729"/>
            <a:chExt cx="602169" cy="268223"/>
          </a:xfrm>
          <a:solidFill>
            <a:schemeClr val="tx1"/>
          </a:solidFill>
        </p:grpSpPr>
        <p:sp>
          <p:nvSpPr>
            <p:cNvPr id="32" name="Freeform: Shape 3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 name="Slide Number Placeholder 5">
            <a:extLst>
              <a:ext uri="{FF2B5EF4-FFF2-40B4-BE49-F238E27FC236}">
                <a16:creationId xmlns:a16="http://schemas.microsoft.com/office/drawing/2014/main" id="{4096E837-2C8E-4B6F-D634-B5992A4E8A92}"/>
              </a:ext>
            </a:extLst>
          </p:cNvPr>
          <p:cNvSpPr>
            <a:spLocks noGrp="1"/>
          </p:cNvSpPr>
          <p:nvPr>
            <p:ph type="sldNum" sz="quarter" idx="12"/>
          </p:nvPr>
        </p:nvSpPr>
        <p:spPr>
          <a:xfrm>
            <a:off x="8610600" y="6356350"/>
            <a:ext cx="2743200" cy="365125"/>
          </a:xfrm>
        </p:spPr>
        <p:txBody>
          <a:bodyPr>
            <a:normAutofit/>
          </a:bodyPr>
          <a:lstStyle/>
          <a:p>
            <a:pPr>
              <a:spcAft>
                <a:spcPts val="600"/>
              </a:spcAft>
            </a:pPr>
            <a:fld id="{F3450C42-9A0B-4425-92C2-70FCF7C45734}" type="slidenum">
              <a:rPr lang="en-US" smtClean="0"/>
              <a:pPr>
                <a:spcAft>
                  <a:spcPts val="600"/>
                </a:spcAft>
              </a:pPr>
              <a:t>2</a:t>
            </a:fld>
            <a:endParaRPr lang="en-US"/>
          </a:p>
        </p:txBody>
      </p:sp>
    </p:spTree>
    <p:extLst>
      <p:ext uri="{BB962C8B-B14F-4D97-AF65-F5344CB8AC3E}">
        <p14:creationId xmlns:p14="http://schemas.microsoft.com/office/powerpoint/2010/main" val="322820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1DCBDB-1D4A-4E79-8172-CF12FCDE5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E89EC82A-BD1A-426B-955B-77D53704B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947D6136-395D-4D9F-9898-604E6BDE8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EF578ED8-0692-496C-9844-F1CFDEAAF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A682DA77-5B55-01B9-EF17-D27A2F8854D3}"/>
              </a:ext>
            </a:extLst>
          </p:cNvPr>
          <p:cNvSpPr>
            <a:spLocks noGrp="1"/>
          </p:cNvSpPr>
          <p:nvPr>
            <p:ph type="title"/>
          </p:nvPr>
        </p:nvSpPr>
        <p:spPr>
          <a:xfrm>
            <a:off x="838200" y="3698999"/>
            <a:ext cx="3200400" cy="2477964"/>
          </a:xfrm>
        </p:spPr>
        <p:txBody>
          <a:bodyPr>
            <a:normAutofit/>
          </a:bodyPr>
          <a:lstStyle/>
          <a:p>
            <a:r>
              <a:rPr lang="en-US">
                <a:ea typeface="Source Sans Pro"/>
              </a:rPr>
              <a:t>Tabulation </a:t>
            </a:r>
            <a:endParaRPr lang="en-US"/>
          </a:p>
        </p:txBody>
      </p:sp>
      <p:sp>
        <p:nvSpPr>
          <p:cNvPr id="4" name="Footer Placeholder 3">
            <a:extLst>
              <a:ext uri="{FF2B5EF4-FFF2-40B4-BE49-F238E27FC236}">
                <a16:creationId xmlns:a16="http://schemas.microsoft.com/office/drawing/2014/main" id="{BD5E3127-32F2-6795-609A-4217C60D541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AMBER ASHTON​ , MARK HANNA​ , BRYSON MARTIN</a:t>
            </a:r>
          </a:p>
        </p:txBody>
      </p:sp>
      <p:sp>
        <p:nvSpPr>
          <p:cNvPr id="5" name="Slide Number Placeholder 4">
            <a:extLst>
              <a:ext uri="{FF2B5EF4-FFF2-40B4-BE49-F238E27FC236}">
                <a16:creationId xmlns:a16="http://schemas.microsoft.com/office/drawing/2014/main" id="{AEAB351E-BE9C-29C3-832D-F910275410F4}"/>
              </a:ext>
            </a:extLst>
          </p:cNvPr>
          <p:cNvSpPr>
            <a:spLocks noGrp="1"/>
          </p:cNvSpPr>
          <p:nvPr>
            <p:ph type="sldNum" sz="quarter" idx="12"/>
          </p:nvPr>
        </p:nvSpPr>
        <p:spPr>
          <a:xfrm>
            <a:off x="8610600" y="6356350"/>
            <a:ext cx="2743200" cy="365125"/>
          </a:xfrm>
        </p:spPr>
        <p:txBody>
          <a:bodyPr>
            <a:normAutofit/>
          </a:bodyPr>
          <a:lstStyle/>
          <a:p>
            <a:pPr>
              <a:spcAft>
                <a:spcPts val="600"/>
              </a:spcAft>
            </a:pPr>
            <a:fld id="{F3450C42-9A0B-4425-92C2-70FCF7C45734}" type="slidenum">
              <a:rPr lang="en-US" smtClean="0"/>
              <a:pPr>
                <a:spcAft>
                  <a:spcPts val="600"/>
                </a:spcAft>
              </a:pPr>
              <a:t>3</a:t>
            </a:fld>
            <a:endParaRPr lang="en-US"/>
          </a:p>
        </p:txBody>
      </p:sp>
      <p:sp>
        <p:nvSpPr>
          <p:cNvPr id="6" name="Rectangle 5">
            <a:extLst>
              <a:ext uri="{FF2B5EF4-FFF2-40B4-BE49-F238E27FC236}">
                <a16:creationId xmlns:a16="http://schemas.microsoft.com/office/drawing/2014/main" id="{E518B6D1-69B4-3FA4-DB3F-E15D2FB70F0C}"/>
              </a:ext>
            </a:extLst>
          </p:cNvPr>
          <p:cNvSpPr/>
          <p:nvPr/>
        </p:nvSpPr>
        <p:spPr>
          <a:xfrm>
            <a:off x="4802511" y="394350"/>
            <a:ext cx="6676628" cy="49758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1A550DA-58E1-7DB5-ADCC-A471487533A7}"/>
              </a:ext>
            </a:extLst>
          </p:cNvPr>
          <p:cNvSpPr/>
          <p:nvPr/>
        </p:nvSpPr>
        <p:spPr>
          <a:xfrm>
            <a:off x="4592537" y="581354"/>
            <a:ext cx="6706082" cy="5058915"/>
          </a:xfrm>
          <a:prstGeom prst="rect">
            <a:avLst/>
          </a:prstGeom>
          <a:solidFill>
            <a:schemeClr val="bg1"/>
          </a:solidFill>
          <a:ln>
            <a:solidFill>
              <a:srgbClr val="EDC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96FBB284-6D37-9862-FE33-1F8073FF38E4}"/>
              </a:ext>
            </a:extLst>
          </p:cNvPr>
          <p:cNvGraphicFramePr>
            <a:graphicFrameLocks noGrp="1"/>
          </p:cNvGraphicFramePr>
          <p:nvPr>
            <p:ph idx="1"/>
            <p:extLst>
              <p:ext uri="{D42A27DB-BD31-4B8C-83A1-F6EECF244321}">
                <p14:modId xmlns:p14="http://schemas.microsoft.com/office/powerpoint/2010/main" val="3299836848"/>
              </p:ext>
            </p:extLst>
          </p:nvPr>
        </p:nvGraphicFramePr>
        <p:xfrm>
          <a:off x="4417503" y="771366"/>
          <a:ext cx="6571415" cy="4959180"/>
        </p:xfrm>
        <a:graphic>
          <a:graphicData uri="http://schemas.openxmlformats.org/drawingml/2006/table">
            <a:tbl>
              <a:tblPr firstRow="1" bandRow="1"/>
              <a:tblGrid>
                <a:gridCol w="1102298">
                  <a:extLst>
                    <a:ext uri="{9D8B030D-6E8A-4147-A177-3AD203B41FA5}">
                      <a16:colId xmlns:a16="http://schemas.microsoft.com/office/drawing/2014/main" val="4241457484"/>
                    </a:ext>
                  </a:extLst>
                </a:gridCol>
                <a:gridCol w="4875575">
                  <a:extLst>
                    <a:ext uri="{9D8B030D-6E8A-4147-A177-3AD203B41FA5}">
                      <a16:colId xmlns:a16="http://schemas.microsoft.com/office/drawing/2014/main" val="458495353"/>
                    </a:ext>
                  </a:extLst>
                </a:gridCol>
                <a:gridCol w="593542">
                  <a:extLst>
                    <a:ext uri="{9D8B030D-6E8A-4147-A177-3AD203B41FA5}">
                      <a16:colId xmlns:a16="http://schemas.microsoft.com/office/drawing/2014/main" val="313126503"/>
                    </a:ext>
                  </a:extLst>
                </a:gridCol>
              </a:tblGrid>
              <a:tr h="330612">
                <a:tc>
                  <a:txBody>
                    <a:bodyPr/>
                    <a:lstStyle/>
                    <a:p>
                      <a:pPr algn="ctr" fontAlgn="ctr"/>
                      <a:r>
                        <a:rPr lang="en-US" sz="1000" b="1" i="0" u="none" strike="noStrike">
                          <a:solidFill>
                            <a:srgbClr val="000000"/>
                          </a:solidFill>
                          <a:effectLst/>
                          <a:latin typeface="Calibri"/>
                        </a:rPr>
                        <a:t>Element </a:t>
                      </a:r>
                      <a:endParaRPr lang="en-US" sz="1000" b="1"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tc>
                  <a:txBody>
                    <a:bodyPr/>
                    <a:lstStyle/>
                    <a:p>
                      <a:pPr algn="ctr" fontAlgn="ctr"/>
                      <a:r>
                        <a:rPr lang="en-US" sz="1000" b="1" i="0" u="none" strike="noStrike">
                          <a:solidFill>
                            <a:srgbClr val="000000"/>
                          </a:solidFill>
                          <a:effectLst/>
                          <a:latin typeface="Calibri"/>
                        </a:rPr>
                        <a:t>Description</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tc>
                  <a:txBody>
                    <a:bodyPr/>
                    <a:lstStyle/>
                    <a:p>
                      <a:pPr algn="ctr" fontAlgn="ctr"/>
                      <a:r>
                        <a:rPr lang="en-US" sz="1000" b="1" i="0" u="none" strike="noStrike">
                          <a:solidFill>
                            <a:srgbClr val="000000"/>
                          </a:solidFill>
                          <a:effectLst/>
                          <a:latin typeface="Calibri"/>
                        </a:rPr>
                        <a:t>Quantity </a:t>
                      </a:r>
                      <a:endParaRPr lang="en-US" sz="1000" b="1"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extLst>
                  <a:ext uri="{0D108BD9-81ED-4DB2-BD59-A6C34878D82A}">
                    <a16:rowId xmlns:a16="http://schemas.microsoft.com/office/drawing/2014/main" val="823920511"/>
                  </a:ext>
                </a:extLst>
              </a:tr>
              <a:tr h="330612">
                <a:tc>
                  <a:txBody>
                    <a:bodyPr/>
                    <a:lstStyle/>
                    <a:p>
                      <a:pPr algn="ctr" fontAlgn="ctr"/>
                      <a:r>
                        <a:rPr lang="en-US" sz="1000" b="0" i="0" u="none" strike="noStrike">
                          <a:solidFill>
                            <a:srgbClr val="000000"/>
                          </a:solidFill>
                          <a:effectLst/>
                          <a:latin typeface="Calibri"/>
                        </a:rPr>
                        <a:t>DO23</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Yellow plastic walls used to support sides of cab; this is the primary foundationally support.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2</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4068743317"/>
                  </a:ext>
                </a:extLst>
              </a:tr>
              <a:tr h="330612">
                <a:tc>
                  <a:txBody>
                    <a:bodyPr/>
                    <a:lstStyle/>
                    <a:p>
                      <a:pPr algn="ctr" fontAlgn="ctr"/>
                      <a:r>
                        <a:rPr lang="en-US" sz="1000" b="0" i="0" u="none" strike="noStrike">
                          <a:solidFill>
                            <a:srgbClr val="000000"/>
                          </a:solidFill>
                          <a:effectLst/>
                          <a:latin typeface="Calibri"/>
                        </a:rPr>
                        <a:t>A551(0051B)</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Black metal forked plate with holes,  functions as roof of the cab.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3185645510"/>
                  </a:ext>
                </a:extLst>
              </a:tr>
              <a:tr h="330612">
                <a:tc>
                  <a:txBody>
                    <a:bodyPr/>
                    <a:lstStyle/>
                    <a:p>
                      <a:pPr algn="ctr" fontAlgn="ctr"/>
                      <a:r>
                        <a:rPr lang="en-US" sz="1000" b="0" i="0" u="none" strike="noStrike">
                          <a:solidFill>
                            <a:srgbClr val="000000"/>
                          </a:solidFill>
                          <a:effectLst/>
                          <a:latin typeface="Calibri"/>
                        </a:rPr>
                        <a:t>D040</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Black plastic spacer with three holes that function to support the body of the cab.</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3</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1512252137"/>
                  </a:ext>
                </a:extLst>
              </a:tr>
              <a:tr h="330612">
                <a:tc>
                  <a:txBody>
                    <a:bodyPr/>
                    <a:lstStyle/>
                    <a:p>
                      <a:pPr algn="ctr" fontAlgn="ctr"/>
                      <a:r>
                        <a:rPr lang="en-US" sz="1000" b="0" i="0" u="none" strike="noStrike">
                          <a:solidFill>
                            <a:srgbClr val="000000"/>
                          </a:solidFill>
                          <a:effectLst/>
                          <a:latin typeface="Calibri"/>
                        </a:rPr>
                        <a:t>C769</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Larger black metal bracket with 7 holes used to hold up the front of the cab roof.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2</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1441574298"/>
                  </a:ext>
                </a:extLst>
              </a:tr>
              <a:tr h="330612">
                <a:tc>
                  <a:txBody>
                    <a:bodyPr/>
                    <a:lstStyle/>
                    <a:p>
                      <a:pPr algn="ctr" fontAlgn="ctr"/>
                      <a:r>
                        <a:rPr lang="en-US" sz="1000" b="0" i="0" u="none" strike="noStrike">
                          <a:solidFill>
                            <a:srgbClr val="000000"/>
                          </a:solidFill>
                          <a:effectLst/>
                          <a:latin typeface="Calibri"/>
                        </a:rPr>
                        <a:t>C768</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Smaller black metal bracket with 5 holes used to support back left side of roof.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3289733877"/>
                  </a:ext>
                </a:extLst>
              </a:tr>
              <a:tr h="330612">
                <a:tc>
                  <a:txBody>
                    <a:bodyPr/>
                    <a:lstStyle/>
                    <a:p>
                      <a:pPr algn="ctr" fontAlgn="ctr"/>
                      <a:r>
                        <a:rPr lang="en-US" sz="1000" b="0" i="0" u="none" strike="noStrike">
                          <a:solidFill>
                            <a:srgbClr val="000000"/>
                          </a:solidFill>
                          <a:effectLst/>
                          <a:latin typeface="Calibri"/>
                        </a:rPr>
                        <a:t>A416(02365)</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Small gray metal bracket with three holes used to support back right side of roof.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1233006997"/>
                  </a:ext>
                </a:extLst>
              </a:tr>
              <a:tr h="330612">
                <a:tc>
                  <a:txBody>
                    <a:bodyPr/>
                    <a:lstStyle/>
                    <a:p>
                      <a:pPr algn="ctr" fontAlgn="ctr"/>
                      <a:r>
                        <a:rPr lang="en-US" sz="1000" b="0" i="0" u="none" strike="noStrike">
                          <a:solidFill>
                            <a:srgbClr val="000000"/>
                          </a:solidFill>
                          <a:effectLst/>
                          <a:latin typeface="Calibri"/>
                        </a:rPr>
                        <a:t>A548(0048E)</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Yellow metal forked bracket used support the front of the cab.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3</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862668881"/>
                  </a:ext>
                </a:extLst>
              </a:tr>
              <a:tr h="330612">
                <a:tc>
                  <a:txBody>
                    <a:bodyPr/>
                    <a:lstStyle/>
                    <a:p>
                      <a:pPr algn="ctr" fontAlgn="ctr"/>
                      <a:r>
                        <a:rPr lang="en-US" sz="1000" b="0" i="0" u="none" strike="noStrike">
                          <a:solidFill>
                            <a:srgbClr val="000000"/>
                          </a:solidFill>
                          <a:effectLst/>
                          <a:latin typeface="Calibri"/>
                        </a:rPr>
                        <a:t>A337(0037A)</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Small metal square nuts with tapped through hole used to secure the screws.</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17</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3320103062"/>
                  </a:ext>
                </a:extLst>
              </a:tr>
              <a:tr h="330612">
                <a:tc>
                  <a:txBody>
                    <a:bodyPr/>
                    <a:lstStyle/>
                    <a:p>
                      <a:pPr algn="ctr" fontAlgn="ctr"/>
                      <a:r>
                        <a:rPr lang="en-US" sz="1000" b="0" i="0" u="none" strike="noStrike">
                          <a:solidFill>
                            <a:srgbClr val="000000"/>
                          </a:solidFill>
                          <a:effectLst/>
                          <a:latin typeface="Calibri"/>
                        </a:rPr>
                        <a:t>A637(0037B)</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5,8-millimeter (15/64 inch) screw</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6</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2871302464"/>
                  </a:ext>
                </a:extLst>
              </a:tr>
              <a:tr h="330612">
                <a:tc>
                  <a:txBody>
                    <a:bodyPr/>
                    <a:lstStyle/>
                    <a:p>
                      <a:pPr algn="ctr" fontAlgn="ctr"/>
                      <a:r>
                        <a:rPr lang="en-US" sz="1000" b="0" i="0" u="none" strike="noStrike">
                          <a:solidFill>
                            <a:srgbClr val="000000"/>
                          </a:solidFill>
                          <a:effectLst/>
                          <a:latin typeface="Calibri"/>
                        </a:rPr>
                        <a:t>A511(0111C)</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9,5-millimeter (3/8 inch) screw</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5</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3261450799"/>
                  </a:ext>
                </a:extLst>
              </a:tr>
              <a:tr h="330612">
                <a:tc>
                  <a:txBody>
                    <a:bodyPr/>
                    <a:lstStyle/>
                    <a:p>
                      <a:pPr algn="ctr" fontAlgn="ctr"/>
                      <a:r>
                        <a:rPr lang="en-US" sz="1000" b="0" i="0" u="none" strike="noStrike">
                          <a:solidFill>
                            <a:srgbClr val="000000"/>
                          </a:solidFill>
                          <a:effectLst/>
                          <a:latin typeface="Calibri"/>
                        </a:rPr>
                        <a:t>A411(0111A)</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12 mm (1/2 inch) screw</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4</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2325323127"/>
                  </a:ext>
                </a:extLst>
              </a:tr>
              <a:tr h="330612">
                <a:tc>
                  <a:txBody>
                    <a:bodyPr/>
                    <a:lstStyle/>
                    <a:p>
                      <a:pPr algn="ctr" fontAlgn="ctr"/>
                      <a:r>
                        <a:rPr lang="en-US" sz="1000" b="0" i="0" u="none" strike="noStrike">
                          <a:solidFill>
                            <a:srgbClr val="000000"/>
                          </a:solidFill>
                          <a:effectLst/>
                          <a:latin typeface="Calibri"/>
                        </a:rPr>
                        <a:t>A611(0111D)</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28-millimeter ( 1 1/8 inch) screw</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1730815207"/>
                  </a:ext>
                </a:extLst>
              </a:tr>
              <a:tr h="330612">
                <a:tc>
                  <a:txBody>
                    <a:bodyPr/>
                    <a:lstStyle/>
                    <a:p>
                      <a:pPr algn="ctr" fontAlgn="ctr"/>
                      <a:r>
                        <a:rPr lang="en-US" sz="1000" b="0" i="0" u="none" strike="noStrike">
                          <a:solidFill>
                            <a:srgbClr val="000000"/>
                          </a:solidFill>
                          <a:effectLst/>
                          <a:latin typeface="Calibri"/>
                        </a:rPr>
                        <a:t>C994</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Metal screwdriver with red plastic handle used to tighten and secure bolts.</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306540637"/>
                  </a:ext>
                </a:extLst>
              </a:tr>
              <a:tr h="330612">
                <a:tc>
                  <a:txBody>
                    <a:bodyPr/>
                    <a:lstStyle/>
                    <a:p>
                      <a:pPr algn="ctr" fontAlgn="ctr"/>
                      <a:r>
                        <a:rPr lang="en-US" sz="1000" b="0" i="0" u="none" strike="noStrike">
                          <a:solidFill>
                            <a:srgbClr val="000000"/>
                          </a:solidFill>
                          <a:effectLst/>
                          <a:latin typeface="Calibri"/>
                        </a:rPr>
                        <a:t>C993</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Metal wrench used to hold square nuts and supplement securing screws. </a:t>
                      </a:r>
                      <a:endParaRPr lang="en-US" sz="1000" b="0" i="0" u="none" strike="noStrike">
                        <a:solidFill>
                          <a:srgbClr val="000000"/>
                        </a:solidFill>
                        <a:effectLst/>
                        <a:latin typeface="Calibri" panose="020F0502020204030204" pitchFamily="34" charset="0"/>
                      </a:endParaRP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a:rPr>
                        <a:t>1</a:t>
                      </a:r>
                    </a:p>
                  </a:txBody>
                  <a:tcPr marL="3765" marR="3765" marT="3765"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chemeClr val="bg1"/>
                    </a:solidFill>
                  </a:tcPr>
                </a:tc>
                <a:extLst>
                  <a:ext uri="{0D108BD9-81ED-4DB2-BD59-A6C34878D82A}">
                    <a16:rowId xmlns:a16="http://schemas.microsoft.com/office/drawing/2014/main" val="1709621289"/>
                  </a:ext>
                </a:extLst>
              </a:tr>
            </a:tbl>
          </a:graphicData>
        </a:graphic>
      </p:graphicFrame>
    </p:spTree>
    <p:extLst>
      <p:ext uri="{BB962C8B-B14F-4D97-AF65-F5344CB8AC3E}">
        <p14:creationId xmlns:p14="http://schemas.microsoft.com/office/powerpoint/2010/main" val="229409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8A1-46EB-CE1D-A243-209B4204985C}"/>
              </a:ext>
            </a:extLst>
          </p:cNvPr>
          <p:cNvSpPr>
            <a:spLocks noGrp="1"/>
          </p:cNvSpPr>
          <p:nvPr>
            <p:ph type="title"/>
          </p:nvPr>
        </p:nvSpPr>
        <p:spPr/>
        <p:txBody>
          <a:bodyPr/>
          <a:lstStyle/>
          <a:p>
            <a:r>
              <a:rPr lang="en-US">
                <a:ea typeface="Source Sans Pro"/>
              </a:rPr>
              <a:t>Workstation Design Materials </a:t>
            </a:r>
          </a:p>
        </p:txBody>
      </p:sp>
      <p:sp>
        <p:nvSpPr>
          <p:cNvPr id="4" name="Footer Placeholder 3">
            <a:extLst>
              <a:ext uri="{FF2B5EF4-FFF2-40B4-BE49-F238E27FC236}">
                <a16:creationId xmlns:a16="http://schemas.microsoft.com/office/drawing/2014/main" id="{A7E8A0F9-5B72-01A8-2A44-1505499B40A0}"/>
              </a:ext>
            </a:extLst>
          </p:cNvPr>
          <p:cNvSpPr>
            <a:spLocks noGrp="1"/>
          </p:cNvSpPr>
          <p:nvPr>
            <p:ph type="ftr" sz="quarter" idx="11"/>
          </p:nvPr>
        </p:nvSpPr>
        <p:spPr/>
        <p:txBody>
          <a:bodyPr/>
          <a:lstStyle/>
          <a:p>
            <a:r>
              <a:rPr lang="en-US"/>
              <a:t>AMBER ASHTON​ , MARK HANNA​ , BRYSON MARTIN</a:t>
            </a:r>
          </a:p>
        </p:txBody>
      </p:sp>
      <p:sp>
        <p:nvSpPr>
          <p:cNvPr id="5" name="Slide Number Placeholder 4">
            <a:extLst>
              <a:ext uri="{FF2B5EF4-FFF2-40B4-BE49-F238E27FC236}">
                <a16:creationId xmlns:a16="http://schemas.microsoft.com/office/drawing/2014/main" id="{2DBD60C8-6D89-3A36-612D-F9BD68E3AED3}"/>
              </a:ext>
            </a:extLst>
          </p:cNvPr>
          <p:cNvSpPr>
            <a:spLocks noGrp="1"/>
          </p:cNvSpPr>
          <p:nvPr>
            <p:ph type="sldNum" sz="quarter" idx="12"/>
          </p:nvPr>
        </p:nvSpPr>
        <p:spPr/>
        <p:txBody>
          <a:bodyPr/>
          <a:lstStyle/>
          <a:p>
            <a:fld id="{F3450C42-9A0B-4425-92C2-70FCF7C45734}" type="slidenum">
              <a:rPr lang="en-US" smtClean="0"/>
              <a:t>4</a:t>
            </a:fld>
            <a:endParaRPr lang="en-US"/>
          </a:p>
        </p:txBody>
      </p:sp>
      <p:graphicFrame>
        <p:nvGraphicFramePr>
          <p:cNvPr id="13" name="Content Placeholder 12">
            <a:extLst>
              <a:ext uri="{FF2B5EF4-FFF2-40B4-BE49-F238E27FC236}">
                <a16:creationId xmlns:a16="http://schemas.microsoft.com/office/drawing/2014/main" id="{F3EF1894-C715-F09B-447F-33C5A0EF0A22}"/>
              </a:ext>
            </a:extLst>
          </p:cNvPr>
          <p:cNvGraphicFramePr>
            <a:graphicFrameLocks noGrp="1"/>
          </p:cNvGraphicFramePr>
          <p:nvPr>
            <p:ph idx="1"/>
            <p:extLst>
              <p:ext uri="{D42A27DB-BD31-4B8C-83A1-F6EECF244321}">
                <p14:modId xmlns:p14="http://schemas.microsoft.com/office/powerpoint/2010/main" val="458624042"/>
              </p:ext>
            </p:extLst>
          </p:nvPr>
        </p:nvGraphicFramePr>
        <p:xfrm>
          <a:off x="1852707" y="1825625"/>
          <a:ext cx="8486586" cy="4351338"/>
        </p:xfrm>
        <a:graphic>
          <a:graphicData uri="http://schemas.openxmlformats.org/drawingml/2006/table">
            <a:tbl>
              <a:tblPr/>
              <a:tblGrid>
                <a:gridCol w="1133907">
                  <a:extLst>
                    <a:ext uri="{9D8B030D-6E8A-4147-A177-3AD203B41FA5}">
                      <a16:colId xmlns:a16="http://schemas.microsoft.com/office/drawing/2014/main" val="4236801804"/>
                    </a:ext>
                  </a:extLst>
                </a:gridCol>
                <a:gridCol w="6466814">
                  <a:extLst>
                    <a:ext uri="{9D8B030D-6E8A-4147-A177-3AD203B41FA5}">
                      <a16:colId xmlns:a16="http://schemas.microsoft.com/office/drawing/2014/main" val="514148013"/>
                    </a:ext>
                  </a:extLst>
                </a:gridCol>
                <a:gridCol w="885865">
                  <a:extLst>
                    <a:ext uri="{9D8B030D-6E8A-4147-A177-3AD203B41FA5}">
                      <a16:colId xmlns:a16="http://schemas.microsoft.com/office/drawing/2014/main" val="2428483969"/>
                    </a:ext>
                  </a:extLst>
                </a:gridCol>
              </a:tblGrid>
              <a:tr h="483482">
                <a:tc>
                  <a:txBody>
                    <a:bodyPr/>
                    <a:lstStyle/>
                    <a:p>
                      <a:pPr algn="ctr" fontAlgn="ctr"/>
                      <a:r>
                        <a:rPr lang="en-US" sz="1000" b="1" i="0" u="none" strike="noStrike">
                          <a:solidFill>
                            <a:srgbClr val="000000"/>
                          </a:solidFill>
                          <a:effectLst/>
                          <a:latin typeface="Calibri"/>
                        </a:rPr>
                        <a:t>Element </a:t>
                      </a:r>
                      <a:endParaRPr lang="en-US" sz="1000" b="1" i="0" u="none" strike="noStrike">
                        <a:solidFill>
                          <a:srgbClr val="000000"/>
                        </a:solidFill>
                        <a:effectLst/>
                        <a:latin typeface="Calibri" panose="020F0502020204030204" pitchFamily="34" charset="0"/>
                      </a:endParaRP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tc>
                  <a:txBody>
                    <a:bodyPr/>
                    <a:lstStyle/>
                    <a:p>
                      <a:pPr algn="ctr" fontAlgn="ctr"/>
                      <a:r>
                        <a:rPr lang="en-US" sz="1000" b="1" i="0" u="none" strike="noStrike">
                          <a:solidFill>
                            <a:srgbClr val="000000"/>
                          </a:solidFill>
                          <a:effectLst/>
                          <a:latin typeface="Calibri"/>
                        </a:rPr>
                        <a:t>Description</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tc>
                  <a:txBody>
                    <a:bodyPr/>
                    <a:lstStyle/>
                    <a:p>
                      <a:pPr algn="ctr" fontAlgn="ctr"/>
                      <a:r>
                        <a:rPr lang="en-US" sz="1000" b="1" i="0" u="none" strike="noStrike">
                          <a:solidFill>
                            <a:srgbClr val="000000"/>
                          </a:solidFill>
                          <a:effectLst/>
                          <a:latin typeface="Calibri"/>
                        </a:rPr>
                        <a:t>Quantity </a:t>
                      </a:r>
                      <a:endParaRPr lang="en-US" sz="1000" b="1" i="0" u="none" strike="noStrike">
                        <a:solidFill>
                          <a:srgbClr val="000000"/>
                        </a:solidFill>
                        <a:effectLst/>
                        <a:latin typeface="Calibri" panose="020F0502020204030204" pitchFamily="34" charset="0"/>
                      </a:endParaRP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DDDD"/>
                    </a:solidFill>
                  </a:tcPr>
                </a:tc>
                <a:extLst>
                  <a:ext uri="{0D108BD9-81ED-4DB2-BD59-A6C34878D82A}">
                    <a16:rowId xmlns:a16="http://schemas.microsoft.com/office/drawing/2014/main" val="2851337628"/>
                  </a:ext>
                </a:extLst>
              </a:tr>
              <a:tr h="483482">
                <a:tc>
                  <a:txBody>
                    <a:bodyPr/>
                    <a:lstStyle/>
                    <a:p>
                      <a:pPr algn="ctr" fontAlgn="ctr"/>
                      <a:r>
                        <a:rPr lang="en-US" sz="1000" b="0" i="0" u="none" strike="noStrike">
                          <a:solidFill>
                            <a:srgbClr val="000000"/>
                          </a:solidFill>
                          <a:effectLst/>
                          <a:latin typeface="Calibri"/>
                        </a:rPr>
                        <a:t>Clear plastic trays</a:t>
                      </a: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small plastic 2.5-inch x 3.75-inch tray aligned together offset 18 inches from left and 12 inches from the bottom table </a:t>
                      </a:r>
                      <a:endParaRPr lang="en-US" sz="1000" b="0" i="0" u="none" strike="noStrike">
                        <a:solidFill>
                          <a:srgbClr val="000000"/>
                        </a:solidFill>
                        <a:effectLst/>
                        <a:latin typeface="Calibri" panose="020F0502020204030204" pitchFamily="34" charset="0"/>
                      </a:endParaRP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4</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1020984269"/>
                  </a:ext>
                </a:extLst>
              </a:tr>
              <a:tr h="483482">
                <a:tc>
                  <a:txBody>
                    <a:bodyPr/>
                    <a:lstStyle/>
                    <a:p>
                      <a:pPr algn="ctr" fontAlgn="ctr"/>
                      <a:r>
                        <a:rPr lang="en-US" sz="1000" b="0" i="0" u="none" strike="noStrike">
                          <a:solidFill>
                            <a:srgbClr val="000000"/>
                          </a:solidFill>
                          <a:effectLst/>
                          <a:latin typeface="Calibri"/>
                        </a:rPr>
                        <a:t>Yellow plastic trays </a:t>
                      </a:r>
                      <a:endParaRPr lang="en-US" sz="1000" b="0" i="0" u="none" strike="noStrike">
                        <a:solidFill>
                          <a:srgbClr val="000000"/>
                        </a:solidFill>
                        <a:effectLst/>
                        <a:latin typeface="Calibri" panose="020F0502020204030204" pitchFamily="34" charset="0"/>
                      </a:endParaRP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medium plastic 5.25-inch x 4.5-inch tray  aligned together set 12 inches from left and 16 inches from bottom of desk</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5</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280602495"/>
                  </a:ext>
                </a:extLst>
              </a:tr>
              <a:tr h="483482">
                <a:tc>
                  <a:txBody>
                    <a:bodyPr/>
                    <a:lstStyle/>
                    <a:p>
                      <a:pPr algn="ctr" fontAlgn="ctr"/>
                      <a:r>
                        <a:rPr lang="en-US" sz="1000" b="0" i="0" u="none" strike="noStrike">
                          <a:solidFill>
                            <a:srgbClr val="000000"/>
                          </a:solidFill>
                          <a:effectLst/>
                          <a:latin typeface="Calibri"/>
                        </a:rPr>
                        <a:t>Blue metal tray</a:t>
                      </a: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12inch x 6-inch metal tray aligned to bottom of desk centered to user preference, optimally set about 17 inches form left edge </a:t>
                      </a:r>
                      <a:endParaRPr lang="en-US" sz="1000" b="0" i="0" u="none" strike="noStrike">
                        <a:solidFill>
                          <a:srgbClr val="000000"/>
                        </a:solidFill>
                        <a:effectLst/>
                        <a:latin typeface="Calibri" panose="020F0502020204030204" pitchFamily="34" charset="0"/>
                      </a:endParaRP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3741954095"/>
                  </a:ext>
                </a:extLst>
              </a:tr>
              <a:tr h="483482">
                <a:tc>
                  <a:txBody>
                    <a:bodyPr/>
                    <a:lstStyle/>
                    <a:p>
                      <a:pPr algn="ctr" fontAlgn="ctr"/>
                      <a:r>
                        <a:rPr lang="en-US" sz="1000" b="0" i="0" u="none" strike="noStrike">
                          <a:solidFill>
                            <a:srgbClr val="000000"/>
                          </a:solidFill>
                          <a:effectLst/>
                          <a:latin typeface="Calibri"/>
                        </a:rPr>
                        <a:t>desk top computer</a:t>
                      </a: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Standard Pc including screen, mouse, and keyboard; monitor angled approximately 45 degrees  or optimal for operator  </a:t>
                      </a:r>
                      <a:endParaRPr lang="en-US" sz="1000" b="0" i="0" u="none" strike="noStrike">
                        <a:solidFill>
                          <a:srgbClr val="000000"/>
                        </a:solidFill>
                        <a:effectLst/>
                        <a:latin typeface="Calibri" panose="020F0502020204030204" pitchFamily="34" charset="0"/>
                      </a:endParaRP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3497232773"/>
                  </a:ext>
                </a:extLst>
              </a:tr>
              <a:tr h="483482">
                <a:tc>
                  <a:txBody>
                    <a:bodyPr/>
                    <a:lstStyle/>
                    <a:p>
                      <a:pPr algn="ctr" fontAlgn="ctr"/>
                      <a:r>
                        <a:rPr lang="en-US" sz="1000" b="0" i="0" u="none" strike="noStrike">
                          <a:solidFill>
                            <a:srgbClr val="000000"/>
                          </a:solidFill>
                          <a:effectLst/>
                          <a:latin typeface="Calibri"/>
                        </a:rPr>
                        <a:t>laptop computer </a:t>
                      </a:r>
                      <a:endParaRPr lang="en-US" sz="1000" b="0" i="0" u="none" strike="noStrike">
                        <a:solidFill>
                          <a:srgbClr val="000000"/>
                        </a:solidFill>
                        <a:effectLst/>
                        <a:latin typeface="Calibri" panose="020F0502020204030204" pitchFamily="34" charset="0"/>
                      </a:endParaRP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Standard Laptop with screen, keyboard, and derive to scroll centered along upper railing measurement varies on laptop size</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3399735310"/>
                  </a:ext>
                </a:extLst>
              </a:tr>
              <a:tr h="483482">
                <a:tc>
                  <a:txBody>
                    <a:bodyPr/>
                    <a:lstStyle/>
                    <a:p>
                      <a:pPr algn="ctr" fontAlgn="ctr"/>
                      <a:r>
                        <a:rPr lang="en-US" sz="1000" b="0" i="0" u="none" strike="noStrike">
                          <a:solidFill>
                            <a:srgbClr val="000000"/>
                          </a:solidFill>
                          <a:effectLst/>
                          <a:latin typeface="Calibri"/>
                        </a:rPr>
                        <a:t>footrest </a:t>
                      </a:r>
                      <a:endParaRPr lang="en-US" sz="1000" b="0" i="0" u="none" strike="noStrike">
                        <a:solidFill>
                          <a:srgbClr val="000000"/>
                        </a:solidFill>
                        <a:effectLst/>
                        <a:latin typeface="Calibri" panose="020F0502020204030204" pitchFamily="34" charset="0"/>
                      </a:endParaRP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45-inch x 34 in adjustable foot tray set to 45 degrees set 20 inches from chair</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1002493338"/>
                  </a:ext>
                </a:extLst>
              </a:tr>
              <a:tr h="483482">
                <a:tc>
                  <a:txBody>
                    <a:bodyPr/>
                    <a:lstStyle/>
                    <a:p>
                      <a:pPr algn="ctr" fontAlgn="ctr"/>
                      <a:r>
                        <a:rPr lang="en-US" sz="1000" b="0" i="0" u="none" strike="noStrike">
                          <a:solidFill>
                            <a:srgbClr val="000000"/>
                          </a:solidFill>
                          <a:effectLst/>
                          <a:latin typeface="Calibri"/>
                        </a:rPr>
                        <a:t>adjustable chair</a:t>
                      </a: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chair set to 23 inches high with the back 14 inches from the desk</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326160522"/>
                  </a:ext>
                </a:extLst>
              </a:tr>
              <a:tr h="483482">
                <a:tc>
                  <a:txBody>
                    <a:bodyPr/>
                    <a:lstStyle/>
                    <a:p>
                      <a:pPr algn="ctr" fontAlgn="ctr"/>
                      <a:r>
                        <a:rPr lang="en-US" sz="1000" b="0" i="0" u="none" strike="noStrike">
                          <a:solidFill>
                            <a:srgbClr val="000000"/>
                          </a:solidFill>
                          <a:effectLst/>
                          <a:latin typeface="Calibri"/>
                        </a:rPr>
                        <a:t>adjustable desk </a:t>
                      </a:r>
                      <a:endParaRPr lang="en-US" sz="1000" b="0" i="0" u="none" strike="noStrike">
                        <a:solidFill>
                          <a:srgbClr val="000000"/>
                        </a:solidFill>
                        <a:effectLst/>
                        <a:latin typeface="Calibri" panose="020F0502020204030204" pitchFamily="34" charset="0"/>
                      </a:endParaRPr>
                    </a:p>
                  </a:txBody>
                  <a:tcPr marL="7243" marR="7243" marT="7243"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adjustable tabletop set to 31.5 inches high 47.4 inches wide and 29.5 long inches wide</a:t>
                      </a:r>
                    </a:p>
                  </a:txBody>
                  <a:tcPr marL="7243" marR="7243" marT="7243"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a:t>
                      </a:r>
                    </a:p>
                  </a:txBody>
                  <a:tcPr marL="7243" marR="7243" marT="7243"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tcPr>
                </a:tc>
                <a:extLst>
                  <a:ext uri="{0D108BD9-81ED-4DB2-BD59-A6C34878D82A}">
                    <a16:rowId xmlns:a16="http://schemas.microsoft.com/office/drawing/2014/main" val="1920416541"/>
                  </a:ext>
                </a:extLst>
              </a:tr>
            </a:tbl>
          </a:graphicData>
        </a:graphic>
      </p:graphicFrame>
    </p:spTree>
    <p:extLst>
      <p:ext uri="{BB962C8B-B14F-4D97-AF65-F5344CB8AC3E}">
        <p14:creationId xmlns:p14="http://schemas.microsoft.com/office/powerpoint/2010/main" val="231131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6" name="Freeform: Shape 55">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2" name="Oval 61">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64" name="Rectangle 63">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E7C7C-F91D-6456-7EE9-11B16E72265A}"/>
              </a:ext>
            </a:extLst>
          </p:cNvPr>
          <p:cNvSpPr>
            <a:spLocks noGrp="1"/>
          </p:cNvSpPr>
          <p:nvPr>
            <p:ph type="title"/>
          </p:nvPr>
        </p:nvSpPr>
        <p:spPr>
          <a:xfrm>
            <a:off x="6726578" y="685680"/>
            <a:ext cx="4203323" cy="3596201"/>
          </a:xfrm>
        </p:spPr>
        <p:txBody>
          <a:bodyPr vert="horz" lIns="91440" tIns="45720" rIns="91440" bIns="45720" rtlCol="0" anchor="b">
            <a:normAutofit/>
          </a:bodyPr>
          <a:lstStyle/>
          <a:p>
            <a:pPr algn="r"/>
            <a:r>
              <a:rPr lang="en-US" sz="4200" b="1" cap="all" spc="1500">
                <a:ea typeface="Source Sans Pro SemiBold" panose="020B0603030403020204" pitchFamily="34" charset="0"/>
              </a:rPr>
              <a:t>Lab Sketches</a:t>
            </a:r>
          </a:p>
        </p:txBody>
      </p:sp>
      <p:grpSp>
        <p:nvGrpSpPr>
          <p:cNvPr id="66" name="Group 65">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67" name="Rectangle 66">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Freeform: Shape 69">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74" name="Rectangle 73">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2" descr="Diagram&#10;&#10;Description automatically generated">
            <a:extLst>
              <a:ext uri="{FF2B5EF4-FFF2-40B4-BE49-F238E27FC236}">
                <a16:creationId xmlns:a16="http://schemas.microsoft.com/office/drawing/2014/main" id="{2AE90641-7BFD-BEB5-A1B2-A5EDDF27B449}"/>
              </a:ext>
            </a:extLst>
          </p:cNvPr>
          <p:cNvPicPr>
            <a:picLocks noGrp="1" noChangeAspect="1"/>
          </p:cNvPicPr>
          <p:nvPr>
            <p:ph idx="1"/>
          </p:nvPr>
        </p:nvPicPr>
        <p:blipFill rotWithShape="1">
          <a:blip r:embed="rId2"/>
          <a:srcRect l="5569" t="12384" r="4600" b="929"/>
          <a:stretch/>
        </p:blipFill>
        <p:spPr>
          <a:xfrm>
            <a:off x="1700022" y="1785012"/>
            <a:ext cx="4163927" cy="3135398"/>
          </a:xfrm>
          <a:prstGeom prst="rect">
            <a:avLst/>
          </a:prstGeom>
          <a:ln w="28575">
            <a:noFill/>
          </a:ln>
        </p:spPr>
      </p:pic>
      <p:grpSp>
        <p:nvGrpSpPr>
          <p:cNvPr id="82" name="Group 81">
            <a:extLst>
              <a:ext uri="{FF2B5EF4-FFF2-40B4-BE49-F238E27FC236}">
                <a16:creationId xmlns:a16="http://schemas.microsoft.com/office/drawing/2014/main" id="{7D8E00FA-5561-4253-B903-92B49719E7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11971" y="858936"/>
            <a:ext cx="693403" cy="693403"/>
            <a:chOff x="5211971" y="858936"/>
            <a:chExt cx="693403" cy="693403"/>
          </a:xfrm>
        </p:grpSpPr>
        <p:sp>
          <p:nvSpPr>
            <p:cNvPr id="83"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4"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4" name="Footer Placeholder 3">
            <a:extLst>
              <a:ext uri="{FF2B5EF4-FFF2-40B4-BE49-F238E27FC236}">
                <a16:creationId xmlns:a16="http://schemas.microsoft.com/office/drawing/2014/main" id="{C02EF019-EA53-3FB7-CFB3-B83132432A3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a:solidFill>
                  <a:schemeClr val="tx1">
                    <a:tint val="75000"/>
                  </a:schemeClr>
                </a:solidFill>
                <a:latin typeface="+mn-lt"/>
                <a:ea typeface="Source Sans Pro SemiBold" panose="020B0603030403020204" pitchFamily="34" charset="0"/>
                <a:cs typeface="+mn-cs"/>
              </a:rPr>
              <a:t>AMBER ASHTON​ , MARK HANNA​ , BRYSON MARTIN</a:t>
            </a:r>
          </a:p>
        </p:txBody>
      </p:sp>
      <p:grpSp>
        <p:nvGrpSpPr>
          <p:cNvPr id="86"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7" name="Freeform: Shape 86">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3BDF2881-9D69-41DA-98B5-851E7FACDE6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3450C42-9A0B-4425-92C2-70FCF7C45734}" type="slidenum">
              <a:rPr lang="en-US" smtClean="0"/>
              <a:pPr>
                <a:spcAft>
                  <a:spcPts val="600"/>
                </a:spcAft>
              </a:pPr>
              <a:t>5</a:t>
            </a:fld>
            <a:endParaRPr lang="en-US"/>
          </a:p>
        </p:txBody>
      </p:sp>
    </p:spTree>
    <p:extLst>
      <p:ext uri="{BB962C8B-B14F-4D97-AF65-F5344CB8AC3E}">
        <p14:creationId xmlns:p14="http://schemas.microsoft.com/office/powerpoint/2010/main" val="397796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7" name="Freeform: Shape 56">
            <a:extLst>
              <a:ext uri="{FF2B5EF4-FFF2-40B4-BE49-F238E27FC236}">
                <a16:creationId xmlns:a16="http://schemas.microsoft.com/office/drawing/2014/main" id="{F8875E4C-CFFE-4552-ABC7-175C3CB75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ACFADF3B-FF3E-7E41-0B1D-E299B935AC37}"/>
              </a:ext>
            </a:extLst>
          </p:cNvPr>
          <p:cNvSpPr>
            <a:spLocks noGrp="1"/>
          </p:cNvSpPr>
          <p:nvPr>
            <p:ph type="title"/>
          </p:nvPr>
        </p:nvSpPr>
        <p:spPr>
          <a:xfrm>
            <a:off x="2020185" y="633046"/>
            <a:ext cx="4593817" cy="1314996"/>
          </a:xfrm>
        </p:spPr>
        <p:txBody>
          <a:bodyPr vert="horz" lIns="91440" tIns="45720" rIns="91440" bIns="45720" rtlCol="0" anchor="b">
            <a:normAutofit/>
          </a:bodyPr>
          <a:lstStyle/>
          <a:p>
            <a:r>
              <a:rPr lang="en-US" b="1" cap="all" spc="1500">
                <a:ea typeface="Source Sans Pro SemiBold" panose="020B0603030403020204" pitchFamily="34" charset="0"/>
              </a:rPr>
              <a:t>Layout </a:t>
            </a:r>
          </a:p>
        </p:txBody>
      </p:sp>
      <p:sp>
        <p:nvSpPr>
          <p:cNvPr id="59" name="Freeform: Shape 58">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61" name="Freeform: Shape 60">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pic>
        <p:nvPicPr>
          <p:cNvPr id="3" name="Picture 7" descr="Graphical user interface&#10;&#10;Description automatically generated">
            <a:extLst>
              <a:ext uri="{FF2B5EF4-FFF2-40B4-BE49-F238E27FC236}">
                <a16:creationId xmlns:a16="http://schemas.microsoft.com/office/drawing/2014/main" id="{DB61177F-D4B9-77F1-FE6B-729A782F20A3}"/>
              </a:ext>
            </a:extLst>
          </p:cNvPr>
          <p:cNvPicPr>
            <a:picLocks noGrp="1" noChangeAspect="1"/>
          </p:cNvPicPr>
          <p:nvPr>
            <p:ph idx="1"/>
          </p:nvPr>
        </p:nvPicPr>
        <p:blipFill rotWithShape="1">
          <a:blip r:embed="rId2"/>
          <a:srcRect l="24688" t="24851" r="31875" b="13000"/>
          <a:stretch/>
        </p:blipFill>
        <p:spPr>
          <a:xfrm>
            <a:off x="1315694" y="2262430"/>
            <a:ext cx="4152043" cy="3725315"/>
          </a:xfrm>
        </p:spPr>
      </p:pic>
      <p:sp>
        <p:nvSpPr>
          <p:cNvPr id="63" name="Freeform: Shape 6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Freeform: Shape 64">
            <a:extLst>
              <a:ext uri="{FF2B5EF4-FFF2-40B4-BE49-F238E27FC236}">
                <a16:creationId xmlns:a16="http://schemas.microsoft.com/office/drawing/2014/main" id="{53812026-3FC6-44DA-94EF-3B8164049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7" descr="A picture containing text, floor, indoor, desk&#10;&#10;Description automatically generated">
            <a:extLst>
              <a:ext uri="{FF2B5EF4-FFF2-40B4-BE49-F238E27FC236}">
                <a16:creationId xmlns:a16="http://schemas.microsoft.com/office/drawing/2014/main" id="{11E6609A-16E4-FB79-FA7A-089F3806ABD9}"/>
              </a:ext>
            </a:extLst>
          </p:cNvPr>
          <p:cNvPicPr>
            <a:picLocks noChangeAspect="1"/>
          </p:cNvPicPr>
          <p:nvPr/>
        </p:nvPicPr>
        <p:blipFill rotWithShape="1">
          <a:blip r:embed="rId3"/>
          <a:srcRect t="12888" r="3" b="12114"/>
          <a:stretch/>
        </p:blipFill>
        <p:spPr>
          <a:xfrm>
            <a:off x="6854073" y="2923953"/>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6" name="Picture 6" descr="A picture containing text, floor, indoor, computer&#10;&#10;Description automatically generated">
            <a:extLst>
              <a:ext uri="{FF2B5EF4-FFF2-40B4-BE49-F238E27FC236}">
                <a16:creationId xmlns:a16="http://schemas.microsoft.com/office/drawing/2014/main" id="{FDDEEC39-3140-9D3E-9777-9FE4DF6C95C5}"/>
              </a:ext>
            </a:extLst>
          </p:cNvPr>
          <p:cNvPicPr>
            <a:picLocks noChangeAspect="1"/>
          </p:cNvPicPr>
          <p:nvPr/>
        </p:nvPicPr>
        <p:blipFill rotWithShape="1">
          <a:blip r:embed="rId4"/>
          <a:srcRect t="7167" r="-5" b="17829"/>
          <a:stretch/>
        </p:blipFill>
        <p:spPr>
          <a:xfrm>
            <a:off x="8444193" y="156675"/>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4" name="Footer Placeholder 3">
            <a:extLst>
              <a:ext uri="{FF2B5EF4-FFF2-40B4-BE49-F238E27FC236}">
                <a16:creationId xmlns:a16="http://schemas.microsoft.com/office/drawing/2014/main" id="{F12CC85B-3AB5-4157-9BCB-25A6C69A16D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b="1" kern="1200" cap="all" spc="100" baseline="0">
                <a:latin typeface="+mn-lt"/>
                <a:ea typeface="Source Sans Pro SemiBold" panose="020B0603030403020204" pitchFamily="34" charset="0"/>
                <a:cs typeface="+mn-cs"/>
              </a:rPr>
              <a:t>AMBER ASHTON​ , MARK HANNA​ , BRYSON MARTIN</a:t>
            </a:r>
          </a:p>
        </p:txBody>
      </p:sp>
      <p:grpSp>
        <p:nvGrpSpPr>
          <p:cNvPr id="6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68" name="Freeform: Shape 6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51EB0FCE-5BAA-75FA-47DD-5287C9A1CEF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F3450C42-9A0B-4425-92C2-70FCF7C45734}"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6845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773CCE17-EE0F-40E0-B7AE-CF7677B647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0AC6C4E-6EA5-454A-AB84-8B94D8B5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4329338-925B-4677-BA6E-4357D37DB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34C0A08-043F-4818-BA1D-BCC9F811A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CB185DD-ED0D-4633-8098-95C4A6F17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AD50526-B611-40B6-BB45-AE82F0EF5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70CCC791-94D7-4BB8-9EDF-423CEA1F6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0" name="Rectangle 1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3">
              <a:alpha val="20000"/>
            </a:schemeClr>
          </a:solidFill>
          <a:ln w="28575">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10;&#10;Description automatically generated">
            <a:extLst>
              <a:ext uri="{FF2B5EF4-FFF2-40B4-BE49-F238E27FC236}">
                <a16:creationId xmlns:a16="http://schemas.microsoft.com/office/drawing/2014/main" id="{3B9A7BE5-A488-2FAC-0F0F-B3A783CCE4C5}"/>
              </a:ext>
            </a:extLst>
          </p:cNvPr>
          <p:cNvPicPr>
            <a:picLocks noGrp="1" noChangeAspect="1"/>
          </p:cNvPicPr>
          <p:nvPr>
            <p:ph idx="1"/>
          </p:nvPr>
        </p:nvPicPr>
        <p:blipFill rotWithShape="1">
          <a:blip r:embed="rId2"/>
          <a:srcRect t="3944" r="1" b="6057"/>
          <a:stretch/>
        </p:blipFill>
        <p:spPr>
          <a:xfrm>
            <a:off x="1280667" y="677668"/>
            <a:ext cx="9630666" cy="5417250"/>
          </a:xfrm>
          <a:prstGeom prst="rect">
            <a:avLst/>
          </a:prstGeom>
          <a:ln w="28575">
            <a:solidFill>
              <a:schemeClr val="tx1"/>
            </a:solidFill>
          </a:ln>
        </p:spPr>
      </p:pic>
      <p:sp>
        <p:nvSpPr>
          <p:cNvPr id="26"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Oval 29">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ooter Placeholder 3">
            <a:extLst>
              <a:ext uri="{FF2B5EF4-FFF2-40B4-BE49-F238E27FC236}">
                <a16:creationId xmlns:a16="http://schemas.microsoft.com/office/drawing/2014/main" id="{D5EED64A-1405-E8EC-0DC3-0A56A8277B0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a:solidFill>
                  <a:schemeClr val="tx1">
                    <a:tint val="75000"/>
                  </a:schemeClr>
                </a:solidFill>
                <a:latin typeface="+mn-lt"/>
                <a:ea typeface="Source Sans Pro SemiBold" panose="020B0603030403020204" pitchFamily="34" charset="0"/>
                <a:cs typeface="+mn-cs"/>
              </a:rPr>
              <a:t>AMBER ASHTON​ , MARK HANNA​ , BRYSON MARTIN</a:t>
            </a:r>
          </a:p>
        </p:txBody>
      </p:sp>
      <p:sp>
        <p:nvSpPr>
          <p:cNvPr id="5" name="Slide Number Placeholder 4">
            <a:extLst>
              <a:ext uri="{FF2B5EF4-FFF2-40B4-BE49-F238E27FC236}">
                <a16:creationId xmlns:a16="http://schemas.microsoft.com/office/drawing/2014/main" id="{D05B65E6-BCAE-2A79-6305-E478600E5B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3450C42-9A0B-4425-92C2-70FCF7C45734}" type="slidenum">
              <a:rPr lang="en-US" smtClean="0"/>
              <a:pPr>
                <a:spcAft>
                  <a:spcPts val="600"/>
                </a:spcAft>
              </a:pPr>
              <a:t>7</a:t>
            </a:fld>
            <a:endParaRPr lang="en-US"/>
          </a:p>
        </p:txBody>
      </p:sp>
    </p:spTree>
    <p:extLst>
      <p:ext uri="{BB962C8B-B14F-4D97-AF65-F5344CB8AC3E}">
        <p14:creationId xmlns:p14="http://schemas.microsoft.com/office/powerpoint/2010/main" val="343818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DA1E-415E-5D53-91B6-56D86B846C59}"/>
              </a:ext>
            </a:extLst>
          </p:cNvPr>
          <p:cNvSpPr>
            <a:spLocks noGrp="1"/>
          </p:cNvSpPr>
          <p:nvPr>
            <p:ph type="title"/>
          </p:nvPr>
        </p:nvSpPr>
        <p:spPr/>
        <p:txBody>
          <a:bodyPr/>
          <a:lstStyle/>
          <a:p>
            <a:r>
              <a:rPr lang="en-US">
                <a:ea typeface="Source Sans Pro"/>
              </a:rPr>
              <a:t>Justification </a:t>
            </a:r>
            <a:endParaRPr lang="en-US"/>
          </a:p>
        </p:txBody>
      </p:sp>
      <p:sp>
        <p:nvSpPr>
          <p:cNvPr id="3" name="Content Placeholder 2">
            <a:extLst>
              <a:ext uri="{FF2B5EF4-FFF2-40B4-BE49-F238E27FC236}">
                <a16:creationId xmlns:a16="http://schemas.microsoft.com/office/drawing/2014/main" id="{A84D5534-0E93-85D4-E35D-594FAAC568D5}"/>
              </a:ext>
            </a:extLst>
          </p:cNvPr>
          <p:cNvSpPr>
            <a:spLocks noGrp="1"/>
          </p:cNvSpPr>
          <p:nvPr>
            <p:ph idx="1"/>
          </p:nvPr>
        </p:nvSpPr>
        <p:spPr/>
        <p:txBody>
          <a:bodyPr vert="horz" lIns="91440" tIns="45720" rIns="91440" bIns="45720" rtlCol="0" anchor="t">
            <a:normAutofit/>
          </a:bodyPr>
          <a:lstStyle/>
          <a:p>
            <a:endParaRPr lang="en-US">
              <a:ea typeface="Source Sans Pro"/>
            </a:endParaRPr>
          </a:p>
          <a:p>
            <a:endParaRPr lang="en-US">
              <a:ea typeface="Source Sans Pro"/>
            </a:endParaRPr>
          </a:p>
          <a:p>
            <a:endParaRPr lang="en-US">
              <a:ea typeface="Source Sans Pro"/>
            </a:endParaRPr>
          </a:p>
        </p:txBody>
      </p:sp>
      <p:sp>
        <p:nvSpPr>
          <p:cNvPr id="4" name="Footer Placeholder 3">
            <a:extLst>
              <a:ext uri="{FF2B5EF4-FFF2-40B4-BE49-F238E27FC236}">
                <a16:creationId xmlns:a16="http://schemas.microsoft.com/office/drawing/2014/main" id="{90B19956-1D44-5DF4-B75B-C745350529E9}"/>
              </a:ext>
            </a:extLst>
          </p:cNvPr>
          <p:cNvSpPr>
            <a:spLocks noGrp="1"/>
          </p:cNvSpPr>
          <p:nvPr>
            <p:ph type="ftr" sz="quarter" idx="11"/>
          </p:nvPr>
        </p:nvSpPr>
        <p:spPr/>
        <p:txBody>
          <a:bodyPr/>
          <a:lstStyle/>
          <a:p>
            <a:r>
              <a:rPr lang="en-US"/>
              <a:t>AMBER ASHTON​ , MARK HANNA​ , BRYSON MARTIN</a:t>
            </a:r>
          </a:p>
        </p:txBody>
      </p:sp>
      <p:sp>
        <p:nvSpPr>
          <p:cNvPr id="5" name="Slide Number Placeholder 4">
            <a:extLst>
              <a:ext uri="{FF2B5EF4-FFF2-40B4-BE49-F238E27FC236}">
                <a16:creationId xmlns:a16="http://schemas.microsoft.com/office/drawing/2014/main" id="{DC2FA695-7A0C-30BC-69C4-C22739206426}"/>
              </a:ext>
            </a:extLst>
          </p:cNvPr>
          <p:cNvSpPr>
            <a:spLocks noGrp="1"/>
          </p:cNvSpPr>
          <p:nvPr>
            <p:ph type="sldNum" sz="quarter" idx="12"/>
          </p:nvPr>
        </p:nvSpPr>
        <p:spPr/>
        <p:txBody>
          <a:bodyPr/>
          <a:lstStyle/>
          <a:p>
            <a:fld id="{F3450C42-9A0B-4425-92C2-70FCF7C45734}" type="slidenum">
              <a:rPr lang="en-US" smtClean="0"/>
              <a:t>8</a:t>
            </a:fld>
            <a:endParaRPr lang="en-US"/>
          </a:p>
        </p:txBody>
      </p:sp>
      <p:graphicFrame>
        <p:nvGraphicFramePr>
          <p:cNvPr id="7" name="Table 6">
            <a:extLst>
              <a:ext uri="{FF2B5EF4-FFF2-40B4-BE49-F238E27FC236}">
                <a16:creationId xmlns:a16="http://schemas.microsoft.com/office/drawing/2014/main" id="{5D000004-D137-7330-1C3D-5168D068BF75}"/>
              </a:ext>
            </a:extLst>
          </p:cNvPr>
          <p:cNvGraphicFramePr>
            <a:graphicFrameLocks noGrp="1"/>
          </p:cNvGraphicFramePr>
          <p:nvPr>
            <p:extLst>
              <p:ext uri="{D42A27DB-BD31-4B8C-83A1-F6EECF244321}">
                <p14:modId xmlns:p14="http://schemas.microsoft.com/office/powerpoint/2010/main" val="1742201666"/>
              </p:ext>
            </p:extLst>
          </p:nvPr>
        </p:nvGraphicFramePr>
        <p:xfrm>
          <a:off x="2383047" y="1607727"/>
          <a:ext cx="7370093" cy="4598844"/>
        </p:xfrm>
        <a:graphic>
          <a:graphicData uri="http://schemas.openxmlformats.org/drawingml/2006/table">
            <a:tbl>
              <a:tblPr firstRow="1" bandRow="1"/>
              <a:tblGrid>
                <a:gridCol w="1765939">
                  <a:extLst>
                    <a:ext uri="{9D8B030D-6E8A-4147-A177-3AD203B41FA5}">
                      <a16:colId xmlns:a16="http://schemas.microsoft.com/office/drawing/2014/main" val="740498888"/>
                    </a:ext>
                  </a:extLst>
                </a:gridCol>
                <a:gridCol w="3531879">
                  <a:extLst>
                    <a:ext uri="{9D8B030D-6E8A-4147-A177-3AD203B41FA5}">
                      <a16:colId xmlns:a16="http://schemas.microsoft.com/office/drawing/2014/main" val="2610908332"/>
                    </a:ext>
                  </a:extLst>
                </a:gridCol>
                <a:gridCol w="2072275">
                  <a:extLst>
                    <a:ext uri="{9D8B030D-6E8A-4147-A177-3AD203B41FA5}">
                      <a16:colId xmlns:a16="http://schemas.microsoft.com/office/drawing/2014/main" val="1161072854"/>
                    </a:ext>
                  </a:extLst>
                </a:gridCol>
              </a:tblGrid>
              <a:tr h="730988">
                <a:tc>
                  <a:txBody>
                    <a:bodyPr/>
                    <a:lstStyle/>
                    <a:p>
                      <a:pPr algn="ctr" rtl="0" fontAlgn="ctr"/>
                      <a:r>
                        <a:rPr lang="en-US" sz="900" b="1" i="0" u="none" strike="noStrike">
                          <a:solidFill>
                            <a:srgbClr val="000000"/>
                          </a:solidFill>
                          <a:effectLst/>
                          <a:latin typeface="Source Sans Pro"/>
                        </a:rPr>
                        <a:t>Element </a:t>
                      </a:r>
                    </a:p>
                  </a:txBody>
                  <a:tcPr marL="3628" marR="3628" marT="3628"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E7E7"/>
                    </a:solidFill>
                  </a:tcPr>
                </a:tc>
                <a:tc>
                  <a:txBody>
                    <a:bodyPr/>
                    <a:lstStyle/>
                    <a:p>
                      <a:pPr algn="ctr" rtl="0" fontAlgn="ctr"/>
                      <a:r>
                        <a:rPr lang="en-US" sz="900" b="1" i="0" u="none" strike="noStrike">
                          <a:solidFill>
                            <a:srgbClr val="000000"/>
                          </a:solidFill>
                          <a:effectLst/>
                          <a:latin typeface="Source Sans Pro"/>
                        </a:rPr>
                        <a:t>Description</a:t>
                      </a:r>
                    </a:p>
                  </a:txBody>
                  <a:tcPr marL="3628" marR="3628" marT="3628"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E7E7"/>
                    </a:solidFill>
                  </a:tcPr>
                </a:tc>
                <a:tc>
                  <a:txBody>
                    <a:bodyPr/>
                    <a:lstStyle/>
                    <a:p>
                      <a:pPr algn="ctr" rtl="0" fontAlgn="ctr"/>
                      <a:r>
                        <a:rPr lang="en-US" sz="900" b="1" i="0" u="none" strike="noStrike">
                          <a:solidFill>
                            <a:srgbClr val="000000"/>
                          </a:solidFill>
                          <a:effectLst/>
                          <a:latin typeface="Source Sans Pro"/>
                        </a:rPr>
                        <a:t>Principle of Work Design </a:t>
                      </a:r>
                    </a:p>
                  </a:txBody>
                  <a:tcPr marL="3628" marR="3628" marT="3628" marB="0" anchor="ctr">
                    <a:lnL w="1270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E7E7"/>
                    </a:solidFill>
                  </a:tcPr>
                </a:tc>
                <a:extLst>
                  <a:ext uri="{0D108BD9-81ED-4DB2-BD59-A6C34878D82A}">
                    <a16:rowId xmlns:a16="http://schemas.microsoft.com/office/drawing/2014/main" val="1624670731"/>
                  </a:ext>
                </a:extLst>
              </a:tr>
              <a:tr h="483482">
                <a:tc>
                  <a:txBody>
                    <a:bodyPr/>
                    <a:lstStyle/>
                    <a:p>
                      <a:pPr algn="ctr" rtl="0" fontAlgn="ctr"/>
                      <a:r>
                        <a:rPr lang="en-US" sz="900" b="0" i="0" u="none" strike="noStrike">
                          <a:solidFill>
                            <a:srgbClr val="000000"/>
                          </a:solidFill>
                          <a:effectLst/>
                          <a:latin typeface="Source Sans Pro"/>
                        </a:rPr>
                        <a:t>Blue Metal Tray </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A utilized way of catching fallen pieces. Reducing time-wastage. </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Increases productivity &amp; shortens motion's distances. </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1270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1413339531"/>
                  </a:ext>
                </a:extLst>
              </a:tr>
              <a:tr h="483482">
                <a:tc>
                  <a:txBody>
                    <a:bodyPr/>
                    <a:lstStyle/>
                    <a:p>
                      <a:pPr algn="ctr" rtl="0" fontAlgn="ctr"/>
                      <a:r>
                        <a:rPr lang="en-US" sz="900" b="0" i="0" u="none" strike="noStrike">
                          <a:solidFill>
                            <a:srgbClr val="000000"/>
                          </a:solidFill>
                          <a:effectLst/>
                          <a:latin typeface="Source Sans Pro"/>
                        </a:rPr>
                        <a:t>Yellow Plastic Trays</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Trays used to organize &amp; store different larger pieces separately.  </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Pre-assembled trays makes motion easier and increases productivity. </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2746780863"/>
                  </a:ext>
                </a:extLst>
              </a:tr>
              <a:tr h="483482">
                <a:tc>
                  <a:txBody>
                    <a:bodyPr/>
                    <a:lstStyle/>
                    <a:p>
                      <a:pPr algn="ctr" rtl="0" fontAlgn="ctr"/>
                      <a:r>
                        <a:rPr lang="en-US" sz="900" b="0" i="0" u="none" strike="noStrike">
                          <a:solidFill>
                            <a:srgbClr val="000000"/>
                          </a:solidFill>
                          <a:effectLst/>
                          <a:latin typeface="Source Sans Pro"/>
                        </a:rPr>
                        <a:t>Adjustable Desk </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A mechanism that allows the user to adjust to the optimal desk height.</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Promotes safety from awkward positions thus reducing injuries. </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2492263828"/>
                  </a:ext>
                </a:extLst>
              </a:tr>
              <a:tr h="483482">
                <a:tc>
                  <a:txBody>
                    <a:bodyPr/>
                    <a:lstStyle/>
                    <a:p>
                      <a:pPr algn="ctr" rtl="0" fontAlgn="ctr"/>
                      <a:r>
                        <a:rPr lang="en-US" sz="900" b="0" i="0" u="none" strike="noStrike">
                          <a:solidFill>
                            <a:srgbClr val="000000"/>
                          </a:solidFill>
                          <a:effectLst/>
                          <a:latin typeface="Source Sans Pro"/>
                        </a:rPr>
                        <a:t>Foot-Rest </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Designed to elevate &amp; support a person's feet when sitting. </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Promotes comfort and reduces fatigue when sitting.</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3661788085"/>
                  </a:ext>
                </a:extLst>
              </a:tr>
              <a:tr h="483482">
                <a:tc>
                  <a:txBody>
                    <a:bodyPr/>
                    <a:lstStyle/>
                    <a:p>
                      <a:pPr algn="ctr" rtl="0" fontAlgn="ctr"/>
                      <a:r>
                        <a:rPr lang="en-US" sz="900" b="0" i="0" u="none" strike="noStrike">
                          <a:solidFill>
                            <a:srgbClr val="000000"/>
                          </a:solidFill>
                          <a:effectLst/>
                          <a:latin typeface="Source Sans Pro"/>
                        </a:rPr>
                        <a:t>Desktop Computer </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Utilizes space and gives you a better angle to visualize the workstation design.</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Increases productivity  thus making motion easier. </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3543559261"/>
                  </a:ext>
                </a:extLst>
              </a:tr>
              <a:tr h="483482">
                <a:tc>
                  <a:txBody>
                    <a:bodyPr/>
                    <a:lstStyle/>
                    <a:p>
                      <a:pPr algn="ctr" rtl="0" fontAlgn="ctr"/>
                      <a:r>
                        <a:rPr lang="en-US" sz="900" b="0" i="0" u="none" strike="noStrike">
                          <a:solidFill>
                            <a:srgbClr val="000000"/>
                          </a:solidFill>
                          <a:effectLst/>
                          <a:latin typeface="Source Sans Pro"/>
                        </a:rPr>
                        <a:t>Adjustable Chair </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Designed to fit the individual user's needs with features like adjustable height and seat depth. </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Supports good posture and  reduce risk of back injuries.</a:t>
                      </a:r>
                    </a:p>
                  </a:txBody>
                  <a:tcPr marL="3628" marR="3628" marT="3628" marB="0" anchor="ctr">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1394281631"/>
                  </a:ext>
                </a:extLst>
              </a:tr>
              <a:tr h="483482">
                <a:tc>
                  <a:txBody>
                    <a:bodyPr/>
                    <a:lstStyle/>
                    <a:p>
                      <a:pPr algn="ctr" rtl="0" fontAlgn="ctr"/>
                      <a:r>
                        <a:rPr lang="en-US" sz="900" b="0" i="0" u="none" strike="noStrike">
                          <a:solidFill>
                            <a:srgbClr val="000000"/>
                          </a:solidFill>
                          <a:effectLst/>
                          <a:latin typeface="Source Sans Pro"/>
                        </a:rPr>
                        <a:t>Clear Plastic Trays</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Trays used to organize smaller parts necessary to build the cab that are needed in larger quantities.</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tc>
                  <a:txBody>
                    <a:bodyPr/>
                    <a:lstStyle/>
                    <a:p>
                      <a:pPr algn="ctr" fontAlgn="t"/>
                      <a:endParaRPr lang="en-US" sz="900" b="0" i="0" u="none" strike="noStrike">
                        <a:solidFill>
                          <a:srgbClr val="000000"/>
                        </a:solidFill>
                        <a:effectLst/>
                        <a:latin typeface="Source Sans Pro"/>
                      </a:endParaRPr>
                    </a:p>
                    <a:p>
                      <a:pPr lvl="0" algn="ctr">
                        <a:buNone/>
                      </a:pPr>
                      <a:r>
                        <a:rPr lang="en-US" sz="900" b="0" i="0" u="none" strike="noStrike">
                          <a:solidFill>
                            <a:srgbClr val="000000"/>
                          </a:solidFill>
                          <a:effectLst/>
                          <a:latin typeface="Source Sans Pro"/>
                        </a:rPr>
                        <a:t>Pre-organized trays eliminates any time wastage thus increasing speed of work</a:t>
                      </a:r>
                      <a:r>
                        <a:rPr lang="en-US" sz="900" b="0" i="0" u="none" strike="noStrike">
                          <a:solidFill>
                            <a:srgbClr val="000000"/>
                          </a:solidFill>
                          <a:effectLst/>
                          <a:latin typeface="Arial"/>
                        </a:rPr>
                        <a:t>. </a:t>
                      </a:r>
                    </a:p>
                  </a:txBody>
                  <a:tcPr marL="3628" marR="3628" marT="3628" marB="0">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635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3391742197"/>
                  </a:ext>
                </a:extLst>
              </a:tr>
              <a:tr h="483482">
                <a:tc>
                  <a:txBody>
                    <a:bodyPr/>
                    <a:lstStyle/>
                    <a:p>
                      <a:pPr algn="ctr" rtl="0" fontAlgn="ctr"/>
                      <a:r>
                        <a:rPr lang="en-US" sz="900" b="0" i="0" u="none" strike="noStrike">
                          <a:solidFill>
                            <a:srgbClr val="000000"/>
                          </a:solidFill>
                          <a:effectLst/>
                          <a:latin typeface="Source Sans Pro"/>
                        </a:rPr>
                        <a:t>Laptop Computer</a:t>
                      </a:r>
                    </a:p>
                  </a:txBody>
                  <a:tcPr marL="3628" marR="3628" marT="3628" marB="0" anchor="ctr">
                    <a:lnL w="1270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FFFF"/>
                    </a:solidFill>
                  </a:tcPr>
                </a:tc>
                <a:tc>
                  <a:txBody>
                    <a:bodyPr/>
                    <a:lstStyle/>
                    <a:p>
                      <a:pPr algn="ctr" rtl="0" fontAlgn="ctr"/>
                      <a:r>
                        <a:rPr lang="en-US" sz="900" b="0" i="0" u="none" strike="noStrike">
                          <a:solidFill>
                            <a:srgbClr val="000000"/>
                          </a:solidFill>
                          <a:effectLst/>
                          <a:latin typeface="Source Sans Pro"/>
                        </a:rPr>
                        <a:t>Used to show the pictorial instructions  for building the cab. </a:t>
                      </a:r>
                    </a:p>
                  </a:txBody>
                  <a:tcPr marL="3628" marR="3628" marT="3628" marB="0" anchor="ctr">
                    <a:lnL w="6350" cap="flat" cmpd="sng" algn="ctr">
                      <a:solidFill>
                        <a:srgbClr val="FFCCCC"/>
                      </a:solidFill>
                      <a:prstDash val="solid"/>
                      <a:round/>
                      <a:headEnd type="none" w="med" len="med"/>
                      <a:tailEnd type="none" w="med" len="med"/>
                    </a:lnL>
                    <a:lnR w="635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FFFF"/>
                    </a:solidFill>
                  </a:tcPr>
                </a:tc>
                <a:tc>
                  <a:txBody>
                    <a:bodyPr/>
                    <a:lstStyle/>
                    <a:p>
                      <a:pPr algn="ctr" fontAlgn="t"/>
                      <a:endParaRPr lang="en-US" sz="900" b="0" i="0" u="none" strike="noStrike">
                        <a:solidFill>
                          <a:srgbClr val="000000"/>
                        </a:solidFill>
                        <a:effectLst/>
                        <a:latin typeface="Arial"/>
                      </a:endParaRPr>
                    </a:p>
                    <a:p>
                      <a:pPr lvl="0" algn="ctr">
                        <a:buNone/>
                      </a:pPr>
                      <a:r>
                        <a:rPr lang="en-US" sz="900" b="0" i="0" u="none" strike="noStrike">
                          <a:solidFill>
                            <a:srgbClr val="000000"/>
                          </a:solidFill>
                          <a:effectLst/>
                          <a:latin typeface="Source Sans Pro"/>
                        </a:rPr>
                        <a:t>Maximizes efficiency in terms of pre-setting up the instructions to build the cab.</a:t>
                      </a:r>
                    </a:p>
                  </a:txBody>
                  <a:tcPr marL="3628" marR="3628" marT="3628" marB="0">
                    <a:lnL w="6350" cap="flat" cmpd="sng" algn="ctr">
                      <a:solidFill>
                        <a:srgbClr val="FFCCCC"/>
                      </a:solidFill>
                      <a:prstDash val="solid"/>
                      <a:round/>
                      <a:headEnd type="none" w="med" len="med"/>
                      <a:tailEnd type="none" w="med" len="med"/>
                    </a:lnL>
                    <a:lnR w="12700" cap="flat" cmpd="sng" algn="ctr">
                      <a:solidFill>
                        <a:srgbClr val="FFCCCC"/>
                      </a:solidFill>
                      <a:prstDash val="solid"/>
                      <a:round/>
                      <a:headEnd type="none" w="med" len="med"/>
                      <a:tailEnd type="none" w="med" len="med"/>
                    </a:lnR>
                    <a:lnT w="635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solidFill>
                      <a:srgbClr val="FFFFFF"/>
                    </a:solidFill>
                  </a:tcPr>
                </a:tc>
                <a:extLst>
                  <a:ext uri="{0D108BD9-81ED-4DB2-BD59-A6C34878D82A}">
                    <a16:rowId xmlns:a16="http://schemas.microsoft.com/office/drawing/2014/main" val="2945602963"/>
                  </a:ext>
                </a:extLst>
              </a:tr>
            </a:tbl>
          </a:graphicData>
        </a:graphic>
      </p:graphicFrame>
    </p:spTree>
    <p:extLst>
      <p:ext uri="{BB962C8B-B14F-4D97-AF65-F5344CB8AC3E}">
        <p14:creationId xmlns:p14="http://schemas.microsoft.com/office/powerpoint/2010/main" val="22508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3" name="Freeform: Shape 1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1" name="Rectangle 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4511097E-F839-1CEB-7F99-01F6F5965C14}"/>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a:t>Discussion</a:t>
            </a:r>
          </a:p>
        </p:txBody>
      </p:sp>
      <p:sp>
        <p:nvSpPr>
          <p:cNvPr id="25" name="Freeform: Shape 2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4F9A79B4-D915-3649-0A3E-F5116C0F4544}"/>
              </a:ext>
            </a:extLst>
          </p:cNvPr>
          <p:cNvSpPr>
            <a:spLocks noGrp="1"/>
          </p:cNvSpPr>
          <p:nvPr>
            <p:ph sz="half" idx="1"/>
          </p:nvPr>
        </p:nvSpPr>
        <p:spPr>
          <a:xfrm>
            <a:off x="2232252" y="2125737"/>
            <a:ext cx="4463623" cy="4044463"/>
          </a:xfrm>
        </p:spPr>
        <p:txBody>
          <a:bodyPr vert="horz" lIns="91440" tIns="45720" rIns="91440" bIns="45720" rtlCol="0" anchor="t">
            <a:normAutofit/>
          </a:bodyPr>
          <a:lstStyle/>
          <a:p>
            <a:r>
              <a:rPr lang="en-US" dirty="0"/>
              <a:t>Pre-Setup Organization</a:t>
            </a:r>
          </a:p>
          <a:p>
            <a:r>
              <a:rPr lang="en-US" dirty="0"/>
              <a:t>More adjustability </a:t>
            </a:r>
            <a:endParaRPr lang="en-US" dirty="0">
              <a:ea typeface="Source Sans Pro"/>
            </a:endParaRPr>
          </a:p>
          <a:p>
            <a:pPr lvl="1"/>
            <a:r>
              <a:rPr lang="en-US" dirty="0"/>
              <a:t>Recline Chair </a:t>
            </a:r>
            <a:endParaRPr lang="en-US" dirty="0">
              <a:ea typeface="Source Sans Pro"/>
            </a:endParaRPr>
          </a:p>
          <a:p>
            <a:pPr lvl="1"/>
            <a:r>
              <a:rPr lang="en-US" dirty="0"/>
              <a:t>Desk shelf </a:t>
            </a:r>
            <a:endParaRPr lang="en-US" dirty="0">
              <a:ea typeface="Source Sans Pro"/>
            </a:endParaRPr>
          </a:p>
          <a:p>
            <a:r>
              <a:rPr lang="en-US" dirty="0"/>
              <a:t>Accessibility </a:t>
            </a:r>
            <a:endParaRPr lang="en-US" dirty="0">
              <a:ea typeface="Source Sans Pro"/>
            </a:endParaRPr>
          </a:p>
          <a:p>
            <a:endParaRPr lang="en-US" dirty="0"/>
          </a:p>
        </p:txBody>
      </p:sp>
      <p:sp>
        <p:nvSpPr>
          <p:cNvPr id="29" name="Freeform: Shape 2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1" name="Freeform: Shape 3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Shape 3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7">
            <a:extLst>
              <a:ext uri="{FF2B5EF4-FFF2-40B4-BE49-F238E27FC236}">
                <a16:creationId xmlns:a16="http://schemas.microsoft.com/office/drawing/2014/main" id="{193861E8-B212-5F70-C38E-1148D608EAF8}"/>
              </a:ext>
            </a:extLst>
          </p:cNvPr>
          <p:cNvPicPr>
            <a:picLocks noGrp="1" noChangeAspect="1"/>
          </p:cNvPicPr>
          <p:nvPr>
            <p:ph sz="half" idx="2"/>
          </p:nvPr>
        </p:nvPicPr>
        <p:blipFill rotWithShape="1">
          <a:blip r:embed="rId2"/>
          <a:srcRect l="1538" r="4196" b="-2"/>
          <a:stretch/>
        </p:blipFill>
        <p:spPr>
          <a:xfrm>
            <a:off x="6577263" y="871280"/>
            <a:ext cx="5476779"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
        <p:nvSpPr>
          <p:cNvPr id="4" name="Footer Placeholder 3">
            <a:extLst>
              <a:ext uri="{FF2B5EF4-FFF2-40B4-BE49-F238E27FC236}">
                <a16:creationId xmlns:a16="http://schemas.microsoft.com/office/drawing/2014/main" id="{4B34F9D7-D385-3A61-98CA-5E68E16A69D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a:solidFill>
                  <a:schemeClr val="tx1">
                    <a:tint val="75000"/>
                  </a:schemeClr>
                </a:solidFill>
                <a:latin typeface="+mn-lt"/>
                <a:ea typeface="Source Sans Pro SemiBold" panose="020B0603030403020204" pitchFamily="34" charset="0"/>
                <a:cs typeface="+mn-cs"/>
              </a:rPr>
              <a:t>AMBER ASHTON​ , MARK HANNA​ , BRYSON MARTIN</a:t>
            </a:r>
          </a:p>
        </p:txBody>
      </p:sp>
      <p:grpSp>
        <p:nvGrpSpPr>
          <p:cNvPr id="3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6" name="Freeform: Shape 3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4DF78148-6AB1-4C5D-2D7D-98E39C2457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3450C42-9A0B-4425-92C2-70FCF7C45734}" type="slidenum">
              <a:rPr lang="en-US">
                <a:solidFill>
                  <a:srgbClr val="898989"/>
                </a:solidFill>
              </a:rPr>
              <a:pPr>
                <a:spcAft>
                  <a:spcPts val="600"/>
                </a:spcAft>
              </a:pPr>
              <a:t>9</a:t>
            </a:fld>
            <a:endParaRPr lang="en-US">
              <a:solidFill>
                <a:srgbClr val="898989"/>
              </a:solidFill>
            </a:endParaRPr>
          </a:p>
        </p:txBody>
      </p:sp>
    </p:spTree>
    <p:extLst>
      <p:ext uri="{BB962C8B-B14F-4D97-AF65-F5344CB8AC3E}">
        <p14:creationId xmlns:p14="http://schemas.microsoft.com/office/powerpoint/2010/main" val="2958970119"/>
      </p:ext>
    </p:extLst>
  </p:cSld>
  <p:clrMapOvr>
    <a:masterClrMapping/>
  </p:clrMapOvr>
</p:sld>
</file>

<file path=ppt/theme/theme1.xml><?xml version="1.0" encoding="utf-8"?>
<a:theme xmlns:a="http://schemas.openxmlformats.org/drawingml/2006/main" name="FunkyShapesDarkVTI">
  <a:themeElements>
    <a:clrScheme name="AnalogousFromLightSeedRightStep">
      <a:dk1>
        <a:srgbClr val="000000"/>
      </a:dk1>
      <a:lt1>
        <a:srgbClr val="FFFFFF"/>
      </a:lt1>
      <a:dk2>
        <a:srgbClr val="3A3621"/>
      </a:dk2>
      <a:lt2>
        <a:srgbClr val="E3E8E2"/>
      </a:lt2>
      <a:accent1>
        <a:srgbClr val="E16EEE"/>
      </a:accent1>
      <a:accent2>
        <a:srgbClr val="EB4EBA"/>
      </a:accent2>
      <a:accent3>
        <a:srgbClr val="EE6E91"/>
      </a:accent3>
      <a:accent4>
        <a:srgbClr val="EB644E"/>
      </a:accent4>
      <a:accent5>
        <a:srgbClr val="E59126"/>
      </a:accent5>
      <a:accent6>
        <a:srgbClr val="AAA838"/>
      </a:accent6>
      <a:hlink>
        <a:srgbClr val="5C8E56"/>
      </a:hlink>
      <a:folHlink>
        <a:srgbClr val="7F7F7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927</Words>
  <Application>Microsoft Office PowerPoint</Application>
  <PresentationFormat>Widescreen</PresentationFormat>
  <Paragraphs>147</Paragraphs>
  <Slides>10</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Source Sans Pro</vt:lpstr>
      <vt:lpstr>FunkyShapesDarkVTI</vt:lpstr>
      <vt:lpstr>Labs 6 : Workstation Design </vt:lpstr>
      <vt:lpstr>Purpose </vt:lpstr>
      <vt:lpstr>Tabulation </vt:lpstr>
      <vt:lpstr>Workstation Design Materials </vt:lpstr>
      <vt:lpstr>Lab Sketches</vt:lpstr>
      <vt:lpstr>Layout </vt:lpstr>
      <vt:lpstr>PowerPoint Presentation</vt:lpstr>
      <vt:lpstr>Justification </vt:lpstr>
      <vt:lpstr>Discussion</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Amber Ashton</cp:lastModifiedBy>
  <cp:revision>2</cp:revision>
  <dcterms:created xsi:type="dcterms:W3CDTF">2023-04-06T17:34:11Z</dcterms:created>
  <dcterms:modified xsi:type="dcterms:W3CDTF">2023-04-07T18:23:11Z</dcterms:modified>
</cp:coreProperties>
</file>